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3"/>
  </p:notesMasterIdLst>
  <p:sldIdLst>
    <p:sldId id="256" r:id="rId2"/>
  </p:sldIdLst>
  <p:sldSz cx="32918400" cy="43891200"/>
  <p:notesSz cx="9144000" cy="6858000"/>
  <p:embeddedFontLst>
    <p:embeddedFont>
      <p:font typeface="PT Sans" panose="020B0604020202020204" charset="0"/>
      <p:regular r:id="rId4"/>
      <p:bold r:id="rId5"/>
      <p:italic r:id="rId6"/>
      <p:boldItalic r:id="rId7"/>
    </p:embeddedFont>
    <p:embeddedFont>
      <p:font typeface="Calibri" panose="020F0502020204030204" pitchFamily="34" charset="0"/>
      <p:regular r:id="rId8"/>
      <p:bold r:id="rId9"/>
      <p:italic r:id="rId10"/>
      <p:boldItalic r:id="rId11"/>
    </p:embeddedFont>
    <p:embeddedFont>
      <p:font typeface="PT Mono" panose="020B0604020202020204" charset="0"/>
      <p:regular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348">
          <p15:clr>
            <a:srgbClr val="A4A3A4"/>
          </p15:clr>
        </p15:guide>
        <p15:guide id="2" pos="10320">
          <p15:clr>
            <a:srgbClr val="A4A3A4"/>
          </p15:clr>
        </p15:guide>
        <p15:guide id="3" orient="horz" pos="9758">
          <p15:clr>
            <a:srgbClr val="A4A3A4"/>
          </p15:clr>
        </p15:guide>
        <p15:guide id="4" pos="7399">
          <p15:clr>
            <a:srgbClr val="A4A3A4"/>
          </p15:clr>
        </p15:guide>
        <p15:guide id="5" orient="horz" pos="1279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25" autoAdjust="0"/>
    <p:restoredTop sz="94660"/>
  </p:normalViewPr>
  <p:slideViewPr>
    <p:cSldViewPr snapToGrid="0">
      <p:cViewPr>
        <p:scale>
          <a:sx n="30" d="100"/>
          <a:sy n="30" d="100"/>
        </p:scale>
        <p:origin x="1134" y="-4620"/>
      </p:cViewPr>
      <p:guideLst>
        <p:guide orient="horz" pos="14348"/>
        <p:guide pos="10320"/>
        <p:guide orient="horz" pos="9758"/>
        <p:guide pos="7399"/>
        <p:guide orient="horz" pos="1279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2pPr>
            <a:lvl3pPr marR="0" lvl="2"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3pPr>
            <a:lvl4pPr marR="0" lvl="3"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4pPr>
            <a:lvl5pPr marR="0" lvl="4"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5pPr>
            <a:lvl6pPr marR="0" lvl="5"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6pPr>
            <a:lvl7pPr marR="0" lvl="6"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7pPr>
            <a:lvl8pPr marR="0" lvl="7"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8pPr>
            <a:lvl9pPr marR="0" lvl="8"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9pPr>
          </a:lstStyle>
          <a:p>
            <a:endParaRPr/>
          </a:p>
        </p:txBody>
      </p:sp>
      <p:sp>
        <p:nvSpPr>
          <p:cNvPr id="4" name="Google Shape;4;n"/>
          <p:cNvSpPr txBox="1">
            <a:spLocks noGrp="1"/>
          </p:cNvSpPr>
          <p:nvPr>
            <p:ph type="dt" idx="10"/>
          </p:nvPr>
        </p:nvSpPr>
        <p:spPr>
          <a:xfrm>
            <a:off x="5179484" y="0"/>
            <a:ext cx="3962400"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2pPr>
            <a:lvl3pPr marR="0" lvl="2"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3pPr>
            <a:lvl4pPr marR="0" lvl="3"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4pPr>
            <a:lvl5pPr marR="0" lvl="4"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5pPr>
            <a:lvl6pPr marR="0" lvl="5"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6pPr>
            <a:lvl7pPr marR="0" lvl="6"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7pPr>
            <a:lvl8pPr marR="0" lvl="7"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8pPr>
            <a:lvl9pPr marR="0" lvl="8"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9pPr>
          </a:lstStyle>
          <a:p>
            <a:endParaRPr/>
          </a:p>
        </p:txBody>
      </p:sp>
      <p:sp>
        <p:nvSpPr>
          <p:cNvPr id="5" name="Google Shape;5;n"/>
          <p:cNvSpPr>
            <a:spLocks noGrp="1" noRot="1" noChangeAspect="1"/>
          </p:cNvSpPr>
          <p:nvPr>
            <p:ph type="sldImg" idx="3"/>
          </p:nvPr>
        </p:nvSpPr>
        <p:spPr>
          <a:xfrm>
            <a:off x="3607810" y="514350"/>
            <a:ext cx="1928400" cy="2571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29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2pPr>
            <a:lvl3pPr marR="0" lvl="2"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3pPr>
            <a:lvl4pPr marR="0" lvl="3"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4pPr>
            <a:lvl5pPr marR="0" lvl="4"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5pPr>
            <a:lvl6pPr marR="0" lvl="5"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6pPr>
            <a:lvl7pPr marR="0" lvl="6"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7pPr>
            <a:lvl8pPr marR="0" lvl="7"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8pPr>
            <a:lvl9pPr marR="0" lvl="8" algn="l" rtl="0">
              <a:spcBef>
                <a:spcPts val="0"/>
              </a:spcBef>
              <a:spcAft>
                <a:spcPts val="0"/>
              </a:spcAft>
              <a:buSzPts val="1400"/>
              <a:buNone/>
              <a:defRPr sz="4400" b="0" i="0" u="none" strike="noStrike" cap="none">
                <a:solidFill>
                  <a:srgbClr val="006300"/>
                </a:solidFill>
                <a:latin typeface="PT Sans"/>
                <a:ea typeface="PT Sans"/>
                <a:cs typeface="PT Sans"/>
                <a:sym typeface="PT Sans"/>
              </a:defRPr>
            </a:lvl9pPr>
          </a:lstStyle>
          <a:p>
            <a:endParaRPr/>
          </a:p>
        </p:txBody>
      </p:sp>
      <p:sp>
        <p:nvSpPr>
          <p:cNvPr id="8" name="Google Shape;8;n"/>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19" name="Google Shape;19;p1:notes"/>
          <p:cNvSpPr>
            <a:spLocks noGrp="1" noRot="1" noChangeAspect="1"/>
          </p:cNvSpPr>
          <p:nvPr>
            <p:ph type="sldImg" idx="2"/>
          </p:nvPr>
        </p:nvSpPr>
        <p:spPr>
          <a:xfrm>
            <a:off x="3608388" y="514350"/>
            <a:ext cx="1927225"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 name="Google Shape;20;p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p:nvPr/>
        </p:nvSpPr>
        <p:spPr>
          <a:xfrm>
            <a:off x="16459200" y="6400802"/>
            <a:ext cx="12509400" cy="1476900"/>
          </a:xfrm>
          <a:prstGeom prst="rect">
            <a:avLst/>
          </a:prstGeom>
          <a:noFill/>
          <a:ln>
            <a:noFill/>
          </a:ln>
        </p:spPr>
        <p:txBody>
          <a:bodyPr spcFirstLastPara="1" wrap="square" lIns="70625" tIns="35300" rIns="70625" bIns="35300" anchor="t" anchorCtr="0">
            <a:noAutofit/>
          </a:bodyPr>
          <a:lstStyle/>
          <a:p>
            <a:pPr marL="0" marR="0" lvl="0" indent="0" algn="l" rtl="0">
              <a:spcBef>
                <a:spcPts val="0"/>
              </a:spcBef>
              <a:spcAft>
                <a:spcPts val="0"/>
              </a:spcAft>
              <a:buNone/>
            </a:pPr>
            <a:endParaRPr sz="6335" b="0" i="0" u="none" strike="noStrike" cap="none">
              <a:solidFill>
                <a:schemeClr val="dk1"/>
              </a:solidFill>
              <a:latin typeface="Arial"/>
              <a:ea typeface="Arial"/>
              <a:cs typeface="Arial"/>
              <a:sym typeface="Arial"/>
            </a:endParaRPr>
          </a:p>
        </p:txBody>
      </p:sp>
      <p:sp>
        <p:nvSpPr>
          <p:cNvPr id="11" name="Google Shape;11;p1"/>
          <p:cNvSpPr txBox="1"/>
          <p:nvPr/>
        </p:nvSpPr>
        <p:spPr>
          <a:xfrm>
            <a:off x="4419600" y="31338986"/>
            <a:ext cx="13944600" cy="1506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335" b="0" i="0" u="none" strike="noStrike" cap="none">
              <a:solidFill>
                <a:schemeClr val="dk1"/>
              </a:solidFill>
              <a:latin typeface="Arial"/>
              <a:ea typeface="Arial"/>
              <a:cs typeface="Arial"/>
              <a:sym typeface="Arial"/>
            </a:endParaRPr>
          </a:p>
        </p:txBody>
      </p:sp>
      <p:sp>
        <p:nvSpPr>
          <p:cNvPr id="12" name="Google Shape;12;p1"/>
          <p:cNvSpPr/>
          <p:nvPr/>
        </p:nvSpPr>
        <p:spPr>
          <a:xfrm>
            <a:off x="2" y="41480510"/>
            <a:ext cx="32916900" cy="166200"/>
          </a:xfrm>
          <a:prstGeom prst="rect">
            <a:avLst/>
          </a:prstGeom>
          <a:solidFill>
            <a:srgbClr val="CE1034">
              <a:alpha val="8941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335" b="0" i="0" u="none" strike="noStrike" cap="none">
              <a:solidFill>
                <a:srgbClr val="006300"/>
              </a:solidFill>
              <a:latin typeface="Arial"/>
              <a:ea typeface="Arial"/>
              <a:cs typeface="Arial"/>
              <a:sym typeface="Arial"/>
            </a:endParaRPr>
          </a:p>
        </p:txBody>
      </p:sp>
      <p:pic>
        <p:nvPicPr>
          <p:cNvPr id="13" name="Google Shape;13;p1"/>
          <p:cNvPicPr preferRelativeResize="0"/>
          <p:nvPr/>
        </p:nvPicPr>
        <p:blipFill rotWithShape="1">
          <a:blip r:embed="rId4">
            <a:alphaModFix/>
          </a:blip>
          <a:srcRect r="25508" b="8333"/>
          <a:stretch/>
        </p:blipFill>
        <p:spPr>
          <a:xfrm>
            <a:off x="1" y="0"/>
            <a:ext cx="32918400" cy="4733365"/>
          </a:xfrm>
          <a:prstGeom prst="rect">
            <a:avLst/>
          </a:prstGeom>
          <a:noFill/>
          <a:ln>
            <a:noFill/>
          </a:ln>
        </p:spPr>
      </p:pic>
      <p:pic>
        <p:nvPicPr>
          <p:cNvPr id="14" name="Google Shape;14;p1"/>
          <p:cNvPicPr preferRelativeResize="0"/>
          <p:nvPr/>
        </p:nvPicPr>
        <p:blipFill rotWithShape="1">
          <a:blip r:embed="rId5">
            <a:alphaModFix/>
          </a:blip>
          <a:srcRect/>
          <a:stretch/>
        </p:blipFill>
        <p:spPr>
          <a:xfrm>
            <a:off x="385762" y="708473"/>
            <a:ext cx="5599400" cy="19585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radical.rutgers.edu/projects/" TargetMode="External"/><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cxnSp>
        <p:nvCxnSpPr>
          <p:cNvPr id="22" name="Google Shape;22;p4"/>
          <p:cNvCxnSpPr/>
          <p:nvPr/>
        </p:nvCxnSpPr>
        <p:spPr>
          <a:xfrm>
            <a:off x="18146366" y="6786997"/>
            <a:ext cx="18933300" cy="0"/>
          </a:xfrm>
          <a:prstGeom prst="straightConnector1">
            <a:avLst/>
          </a:prstGeom>
          <a:noFill/>
          <a:ln>
            <a:noFill/>
          </a:ln>
        </p:spPr>
      </p:cxnSp>
      <p:sp>
        <p:nvSpPr>
          <p:cNvPr id="23" name="Google Shape;23;p4"/>
          <p:cNvSpPr txBox="1"/>
          <p:nvPr/>
        </p:nvSpPr>
        <p:spPr>
          <a:xfrm>
            <a:off x="10028448" y="1867513"/>
            <a:ext cx="13874700" cy="3606300"/>
          </a:xfrm>
          <a:prstGeom prst="rect">
            <a:avLst/>
          </a:prstGeom>
          <a:noFill/>
          <a:ln>
            <a:noFill/>
          </a:ln>
        </p:spPr>
        <p:txBody>
          <a:bodyPr spcFirstLastPara="1" wrap="square" lIns="105975" tIns="45700" rIns="91425" bIns="45700" anchor="t" anchorCtr="0">
            <a:noAutofit/>
          </a:bodyPr>
          <a:lstStyle/>
          <a:p>
            <a:pPr marL="0" lvl="0" indent="0" algn="ctr" rtl="0">
              <a:lnSpc>
                <a:spcPct val="70000"/>
              </a:lnSpc>
              <a:spcBef>
                <a:spcPts val="0"/>
              </a:spcBef>
              <a:spcAft>
                <a:spcPts val="0"/>
              </a:spcAft>
              <a:buClr>
                <a:schemeClr val="dk1"/>
              </a:buClr>
              <a:buFont typeface="Arial"/>
              <a:buNone/>
            </a:pPr>
            <a:endParaRPr dirty="0">
              <a:solidFill>
                <a:schemeClr val="dk1"/>
              </a:solidFill>
            </a:endParaRPr>
          </a:p>
          <a:p>
            <a:pPr marL="0" lvl="0" indent="0" algn="ctr" rtl="0">
              <a:lnSpc>
                <a:spcPct val="70000"/>
              </a:lnSpc>
              <a:spcBef>
                <a:spcPts val="2200"/>
              </a:spcBef>
              <a:spcAft>
                <a:spcPts val="0"/>
              </a:spcAft>
              <a:buClr>
                <a:schemeClr val="dk1"/>
              </a:buClr>
              <a:buFont typeface="Arial"/>
              <a:buNone/>
            </a:pPr>
            <a:r>
              <a:rPr lang="en-US" sz="4400" b="1" dirty="0">
                <a:solidFill>
                  <a:schemeClr val="lt1"/>
                </a:solidFill>
                <a:latin typeface="PT Sans"/>
                <a:ea typeface="PT Sans"/>
                <a:cs typeface="PT Sans"/>
                <a:sym typeface="PT Sans"/>
              </a:rPr>
              <a:t>afa64@scarletmail.rutgers.edu</a:t>
            </a:r>
            <a:endParaRPr dirty="0"/>
          </a:p>
          <a:p>
            <a:pPr marL="0" marR="0" lvl="0" indent="0" algn="ctr" rtl="0">
              <a:lnSpc>
                <a:spcPct val="70000"/>
              </a:lnSpc>
              <a:spcBef>
                <a:spcPts val="2200"/>
              </a:spcBef>
              <a:spcAft>
                <a:spcPts val="0"/>
              </a:spcAft>
              <a:buNone/>
            </a:pPr>
            <a:endParaRPr sz="4400" b="1" i="0" u="none" strike="noStrike" cap="none" dirty="0">
              <a:solidFill>
                <a:schemeClr val="lt1"/>
              </a:solidFill>
              <a:latin typeface="PT Sans"/>
              <a:ea typeface="PT Sans"/>
              <a:cs typeface="PT Sans"/>
              <a:sym typeface="PT Sans"/>
            </a:endParaRPr>
          </a:p>
        </p:txBody>
      </p:sp>
      <p:sp>
        <p:nvSpPr>
          <p:cNvPr id="24" name="Google Shape;24;p4"/>
          <p:cNvSpPr txBox="1"/>
          <p:nvPr/>
        </p:nvSpPr>
        <p:spPr>
          <a:xfrm>
            <a:off x="50800" y="4948518"/>
            <a:ext cx="11302815" cy="1147482"/>
          </a:xfrm>
          <a:prstGeom prst="rect">
            <a:avLst/>
          </a:prstGeom>
          <a:solidFill>
            <a:srgbClr val="D21034"/>
          </a:solid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4400" b="1" dirty="0">
                <a:solidFill>
                  <a:srgbClr val="FFFFFF"/>
                </a:solidFill>
              </a:rPr>
              <a:t>RADICAL Research </a:t>
            </a:r>
            <a:endParaRPr sz="4400" b="1" dirty="0">
              <a:solidFill>
                <a:srgbClr val="FFFFFF"/>
              </a:solidFill>
            </a:endParaRPr>
          </a:p>
          <a:p>
            <a:pPr marL="0" marR="0" lvl="0" indent="0" algn="ctr" rtl="0">
              <a:spcBef>
                <a:spcPts val="0"/>
              </a:spcBef>
              <a:spcAft>
                <a:spcPts val="0"/>
              </a:spcAft>
              <a:buNone/>
            </a:pPr>
            <a:endParaRPr sz="4400" b="1" dirty="0">
              <a:solidFill>
                <a:schemeClr val="lt1"/>
              </a:solidFill>
              <a:latin typeface="PT Sans"/>
              <a:ea typeface="PT Sans"/>
              <a:cs typeface="PT Sans"/>
              <a:sym typeface="PT Sans"/>
            </a:endParaRPr>
          </a:p>
        </p:txBody>
      </p:sp>
      <p:sp>
        <p:nvSpPr>
          <p:cNvPr id="25" name="Google Shape;25;p4"/>
          <p:cNvSpPr txBox="1"/>
          <p:nvPr/>
        </p:nvSpPr>
        <p:spPr>
          <a:xfrm>
            <a:off x="11822700" y="6287629"/>
            <a:ext cx="9075900" cy="137538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SzPts val="1100"/>
              <a:buNone/>
            </a:pPr>
            <a:r>
              <a:rPr lang="en-US" sz="3900" b="1" dirty="0">
                <a:solidFill>
                  <a:schemeClr val="dk1"/>
                </a:solidFill>
                <a:latin typeface="Times New Roman"/>
                <a:ea typeface="Times New Roman"/>
                <a:cs typeface="Times New Roman"/>
                <a:sym typeface="Times New Roman"/>
              </a:rPr>
              <a:t>RADICAL-</a:t>
            </a:r>
            <a:r>
              <a:rPr lang="en-US" sz="3900" b="1" dirty="0" err="1">
                <a:solidFill>
                  <a:schemeClr val="dk1"/>
                </a:solidFill>
                <a:latin typeface="Times New Roman"/>
                <a:ea typeface="Times New Roman"/>
                <a:cs typeface="Times New Roman"/>
                <a:sym typeface="Times New Roman"/>
              </a:rPr>
              <a:t>Cybertools</a:t>
            </a:r>
            <a:r>
              <a:rPr lang="en-US" sz="3900" dirty="0">
                <a:solidFill>
                  <a:schemeClr val="dk1"/>
                </a:solidFill>
                <a:latin typeface="Times New Roman"/>
                <a:ea typeface="Times New Roman"/>
                <a:cs typeface="Times New Roman"/>
                <a:sym typeface="Times New Roman"/>
              </a:rPr>
              <a:t> are a collection of software  tools that are designed to support scalable, interoperable and novel usage of high-performance and distributed computing systems. The two core components are </a:t>
            </a:r>
            <a:r>
              <a:rPr lang="en-US" sz="3900" b="1" dirty="0">
                <a:solidFill>
                  <a:schemeClr val="dk1"/>
                </a:solidFill>
                <a:latin typeface="Times New Roman"/>
                <a:ea typeface="Times New Roman"/>
                <a:cs typeface="Times New Roman"/>
                <a:sym typeface="Times New Roman"/>
              </a:rPr>
              <a:t>RADICAL-SAGA</a:t>
            </a:r>
            <a:r>
              <a:rPr lang="en-US" sz="3900" dirty="0">
                <a:solidFill>
                  <a:schemeClr val="dk1"/>
                </a:solidFill>
                <a:latin typeface="Times New Roman"/>
                <a:ea typeface="Times New Roman"/>
                <a:cs typeface="Times New Roman"/>
                <a:sym typeface="Times New Roman"/>
              </a:rPr>
              <a:t>, </a:t>
            </a:r>
            <a:r>
              <a:rPr lang="en-US" sz="3900" b="1" dirty="0">
                <a:solidFill>
                  <a:schemeClr val="dk1"/>
                </a:solidFill>
                <a:latin typeface="Times New Roman"/>
                <a:ea typeface="Times New Roman"/>
                <a:cs typeface="Times New Roman"/>
                <a:sym typeface="Times New Roman"/>
              </a:rPr>
              <a:t>RADICAL-Pilot</a:t>
            </a:r>
            <a:r>
              <a:rPr lang="en-US" sz="3900" dirty="0">
                <a:solidFill>
                  <a:schemeClr val="dk1"/>
                </a:solidFill>
                <a:latin typeface="Times New Roman"/>
                <a:ea typeface="Times New Roman"/>
                <a:cs typeface="Times New Roman"/>
                <a:sym typeface="Times New Roman"/>
              </a:rPr>
              <a:t> (RP), and </a:t>
            </a:r>
            <a:r>
              <a:rPr lang="en-US" sz="3900" b="1" dirty="0">
                <a:solidFill>
                  <a:schemeClr val="dk1"/>
                </a:solidFill>
                <a:latin typeface="Times New Roman"/>
                <a:ea typeface="Times New Roman"/>
                <a:cs typeface="Times New Roman"/>
                <a:sym typeface="Times New Roman"/>
              </a:rPr>
              <a:t>RADICAL-EnTK</a:t>
            </a:r>
            <a:r>
              <a:rPr lang="en-US" sz="3900" dirty="0">
                <a:solidFill>
                  <a:schemeClr val="dk1"/>
                </a:solidFill>
                <a:latin typeface="Times New Roman"/>
                <a:ea typeface="Times New Roman"/>
                <a:cs typeface="Times New Roman"/>
                <a:sym typeface="Times New Roman"/>
              </a:rPr>
              <a:t>. </a:t>
            </a:r>
            <a:endParaRPr sz="39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SzPts val="1100"/>
              <a:buNone/>
            </a:pPr>
            <a:br>
              <a:rPr lang="en-US" sz="3900" dirty="0">
                <a:solidFill>
                  <a:schemeClr val="dk1"/>
                </a:solidFill>
                <a:latin typeface="Times New Roman"/>
                <a:ea typeface="Times New Roman"/>
                <a:cs typeface="Times New Roman"/>
                <a:sym typeface="Times New Roman"/>
              </a:rPr>
            </a:br>
            <a:r>
              <a:rPr lang="en-US" sz="3900" b="1" dirty="0">
                <a:solidFill>
                  <a:schemeClr val="dk1"/>
                </a:solidFill>
                <a:latin typeface="Times New Roman"/>
                <a:ea typeface="Times New Roman"/>
                <a:cs typeface="Times New Roman"/>
                <a:sym typeface="Times New Roman"/>
              </a:rPr>
              <a:t>RADICAL-</a:t>
            </a:r>
            <a:r>
              <a:rPr lang="en-US" sz="3900" b="1" dirty="0" err="1">
                <a:solidFill>
                  <a:schemeClr val="dk1"/>
                </a:solidFill>
                <a:latin typeface="Times New Roman"/>
                <a:ea typeface="Times New Roman"/>
                <a:cs typeface="Times New Roman"/>
                <a:sym typeface="Times New Roman"/>
              </a:rPr>
              <a:t>Cybertools</a:t>
            </a:r>
            <a:r>
              <a:rPr lang="en-US" sz="3900" dirty="0">
                <a:solidFill>
                  <a:schemeClr val="dk1"/>
                </a:solidFill>
                <a:latin typeface="Times New Roman"/>
                <a:ea typeface="Times New Roman"/>
                <a:cs typeface="Times New Roman"/>
                <a:sym typeface="Times New Roman"/>
              </a:rPr>
              <a:t> allow users to utilize the scale and power of super-computers, while managing the </a:t>
            </a:r>
            <a:r>
              <a:rPr lang="en-US" sz="3900" dirty="0" err="1">
                <a:solidFill>
                  <a:schemeClr val="dk1"/>
                </a:solidFill>
                <a:latin typeface="Times New Roman"/>
                <a:ea typeface="Times New Roman"/>
                <a:cs typeface="Times New Roman"/>
                <a:sym typeface="Times New Roman"/>
              </a:rPr>
              <a:t>heteroge-neity</a:t>
            </a:r>
            <a:r>
              <a:rPr lang="en-US" sz="3900" dirty="0">
                <a:solidFill>
                  <a:schemeClr val="dk1"/>
                </a:solidFill>
                <a:latin typeface="Times New Roman"/>
                <a:ea typeface="Times New Roman"/>
                <a:cs typeface="Times New Roman"/>
                <a:sym typeface="Times New Roman"/>
              </a:rPr>
              <a:t> of distributed computing resources. </a:t>
            </a:r>
            <a:endParaRPr sz="39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SzPts val="1100"/>
              <a:buNone/>
            </a:pPr>
            <a:endParaRPr sz="39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SzPts val="1100"/>
              <a:buNone/>
            </a:pPr>
            <a:endParaRPr sz="39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SzPts val="1100"/>
              <a:buNone/>
            </a:pPr>
            <a:endParaRPr sz="39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SzPts val="1100"/>
              <a:buNone/>
            </a:pPr>
            <a:endParaRPr sz="39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3900" dirty="0">
              <a:solidFill>
                <a:schemeClr val="dk1"/>
              </a:solidFill>
              <a:latin typeface="Times New Roman"/>
              <a:ea typeface="Times New Roman"/>
              <a:cs typeface="Times New Roman"/>
              <a:sym typeface="Times New Roman"/>
            </a:endParaRPr>
          </a:p>
        </p:txBody>
      </p:sp>
      <p:sp>
        <p:nvSpPr>
          <p:cNvPr id="26" name="Google Shape;26;p4"/>
          <p:cNvSpPr txBox="1"/>
          <p:nvPr/>
        </p:nvSpPr>
        <p:spPr>
          <a:xfrm>
            <a:off x="436418" y="6246388"/>
            <a:ext cx="10976700" cy="44355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SzPts val="1100"/>
              <a:buNone/>
            </a:pPr>
            <a:r>
              <a:rPr lang="en-US" sz="4000" dirty="0">
                <a:solidFill>
                  <a:schemeClr val="dk1"/>
                </a:solidFill>
                <a:latin typeface="Times New Roman"/>
                <a:ea typeface="Times New Roman"/>
                <a:cs typeface="Times New Roman"/>
                <a:sym typeface="Times New Roman"/>
              </a:rPr>
              <a:t>The </a:t>
            </a:r>
            <a:r>
              <a:rPr lang="en-US" sz="4000" b="1" dirty="0">
                <a:solidFill>
                  <a:schemeClr val="dk1"/>
                </a:solidFill>
                <a:latin typeface="Times New Roman"/>
                <a:ea typeface="Times New Roman"/>
                <a:cs typeface="Times New Roman"/>
                <a:sym typeface="Times New Roman"/>
              </a:rPr>
              <a:t>R</a:t>
            </a:r>
            <a:r>
              <a:rPr lang="en-US" sz="4000" dirty="0">
                <a:solidFill>
                  <a:schemeClr val="dk1"/>
                </a:solidFill>
                <a:latin typeface="Times New Roman"/>
                <a:ea typeface="Times New Roman"/>
                <a:cs typeface="Times New Roman"/>
                <a:sym typeface="Times New Roman"/>
              </a:rPr>
              <a:t>esearch in </a:t>
            </a:r>
            <a:r>
              <a:rPr lang="en-US" sz="4000" b="1" dirty="0">
                <a:solidFill>
                  <a:schemeClr val="dk1"/>
                </a:solidFill>
                <a:latin typeface="Times New Roman"/>
                <a:ea typeface="Times New Roman"/>
                <a:cs typeface="Times New Roman"/>
                <a:sym typeface="Times New Roman"/>
              </a:rPr>
              <a:t>A</a:t>
            </a:r>
            <a:r>
              <a:rPr lang="en-US" sz="4000" dirty="0">
                <a:solidFill>
                  <a:schemeClr val="dk1"/>
                </a:solidFill>
                <a:latin typeface="Times New Roman"/>
                <a:ea typeface="Times New Roman"/>
                <a:cs typeface="Times New Roman"/>
                <a:sym typeface="Times New Roman"/>
              </a:rPr>
              <a:t>dvanced </a:t>
            </a:r>
            <a:r>
              <a:rPr lang="en-US" sz="4000" b="1" dirty="0" err="1">
                <a:solidFill>
                  <a:schemeClr val="dk1"/>
                </a:solidFill>
                <a:latin typeface="Times New Roman"/>
                <a:ea typeface="Times New Roman"/>
                <a:cs typeface="Times New Roman"/>
                <a:sym typeface="Times New Roman"/>
              </a:rPr>
              <a:t>DI</a:t>
            </a:r>
            <a:r>
              <a:rPr lang="en-US" sz="4000" dirty="0" err="1">
                <a:solidFill>
                  <a:schemeClr val="dk1"/>
                </a:solidFill>
                <a:latin typeface="Times New Roman"/>
                <a:ea typeface="Times New Roman"/>
                <a:cs typeface="Times New Roman"/>
                <a:sym typeface="Times New Roman"/>
              </a:rPr>
              <a:t>stributed</a:t>
            </a:r>
            <a:r>
              <a:rPr lang="en-US" sz="4000" dirty="0">
                <a:solidFill>
                  <a:schemeClr val="dk1"/>
                </a:solidFill>
                <a:latin typeface="Times New Roman"/>
                <a:ea typeface="Times New Roman"/>
                <a:cs typeface="Times New Roman"/>
                <a:sym typeface="Times New Roman"/>
              </a:rPr>
              <a:t> </a:t>
            </a:r>
            <a:r>
              <a:rPr lang="en-US" sz="4000" b="1" dirty="0" err="1">
                <a:solidFill>
                  <a:schemeClr val="dk1"/>
                </a:solidFill>
                <a:latin typeface="Times New Roman"/>
                <a:ea typeface="Times New Roman"/>
                <a:cs typeface="Times New Roman"/>
                <a:sym typeface="Times New Roman"/>
              </a:rPr>
              <a:t>C</a:t>
            </a:r>
            <a:r>
              <a:rPr lang="en-US" sz="4000" dirty="0" err="1">
                <a:solidFill>
                  <a:schemeClr val="dk1"/>
                </a:solidFill>
                <a:latin typeface="Times New Roman"/>
                <a:ea typeface="Times New Roman"/>
                <a:cs typeface="Times New Roman"/>
                <a:sym typeface="Times New Roman"/>
              </a:rPr>
              <a:t>yberinfra</a:t>
            </a:r>
            <a:r>
              <a:rPr lang="en-US" sz="4000" dirty="0">
                <a:solidFill>
                  <a:schemeClr val="dk1"/>
                </a:solidFill>
                <a:latin typeface="Times New Roman"/>
                <a:ea typeface="Times New Roman"/>
                <a:cs typeface="Times New Roman"/>
                <a:sym typeface="Times New Roman"/>
              </a:rPr>
              <a:t>-structure and </a:t>
            </a:r>
            <a:r>
              <a:rPr lang="en-US" sz="4000" b="1" dirty="0">
                <a:solidFill>
                  <a:schemeClr val="dk1"/>
                </a:solidFill>
                <a:latin typeface="Times New Roman"/>
                <a:ea typeface="Times New Roman"/>
                <a:cs typeface="Times New Roman"/>
                <a:sym typeface="Times New Roman"/>
              </a:rPr>
              <a:t>A</a:t>
            </a:r>
            <a:r>
              <a:rPr lang="en-US" sz="4000" dirty="0">
                <a:solidFill>
                  <a:schemeClr val="dk1"/>
                </a:solidFill>
                <a:latin typeface="Times New Roman"/>
                <a:ea typeface="Times New Roman"/>
                <a:cs typeface="Times New Roman"/>
                <a:sym typeface="Times New Roman"/>
              </a:rPr>
              <a:t>pplications </a:t>
            </a:r>
            <a:r>
              <a:rPr lang="en-US" sz="4000" b="1" dirty="0">
                <a:solidFill>
                  <a:schemeClr val="dk1"/>
                </a:solidFill>
                <a:latin typeface="Times New Roman"/>
                <a:ea typeface="Times New Roman"/>
                <a:cs typeface="Times New Roman"/>
                <a:sym typeface="Times New Roman"/>
              </a:rPr>
              <a:t>L</a:t>
            </a:r>
            <a:r>
              <a:rPr lang="en-US" sz="4000" dirty="0">
                <a:solidFill>
                  <a:schemeClr val="dk1"/>
                </a:solidFill>
                <a:latin typeface="Times New Roman"/>
                <a:ea typeface="Times New Roman"/>
                <a:cs typeface="Times New Roman"/>
                <a:sym typeface="Times New Roman"/>
              </a:rPr>
              <a:t>aboratory (RADICAL) works at the intersection of Computing, </a:t>
            </a:r>
            <a:r>
              <a:rPr lang="en-US" sz="4000" dirty="0" err="1">
                <a:solidFill>
                  <a:schemeClr val="dk1"/>
                </a:solidFill>
                <a:latin typeface="Times New Roman"/>
                <a:ea typeface="Times New Roman"/>
                <a:cs typeface="Times New Roman"/>
                <a:sym typeface="Times New Roman"/>
              </a:rPr>
              <a:t>Computa-tion</a:t>
            </a:r>
            <a:r>
              <a:rPr lang="en-US" sz="4000" dirty="0">
                <a:solidFill>
                  <a:schemeClr val="dk1"/>
                </a:solidFill>
                <a:latin typeface="Times New Roman"/>
                <a:ea typeface="Times New Roman"/>
                <a:cs typeface="Times New Roman"/>
                <a:sym typeface="Times New Roman"/>
              </a:rPr>
              <a:t> &amp; Data-enabled Science and </a:t>
            </a:r>
            <a:r>
              <a:rPr lang="en-US" sz="4000" dirty="0" err="1">
                <a:solidFill>
                  <a:schemeClr val="dk1"/>
                </a:solidFill>
                <a:latin typeface="Times New Roman"/>
                <a:ea typeface="Times New Roman"/>
                <a:cs typeface="Times New Roman"/>
                <a:sym typeface="Times New Roman"/>
              </a:rPr>
              <a:t>Cyberinfra</a:t>
            </a:r>
            <a:r>
              <a:rPr lang="en-US" sz="4000" dirty="0">
                <a:solidFill>
                  <a:schemeClr val="dk1"/>
                </a:solidFill>
                <a:latin typeface="Times New Roman"/>
                <a:ea typeface="Times New Roman"/>
                <a:cs typeface="Times New Roman"/>
                <a:sym typeface="Times New Roman"/>
              </a:rPr>
              <a:t>-structure Research &amp; Development.</a:t>
            </a:r>
            <a:endParaRPr sz="4000" dirty="0">
              <a:solidFill>
                <a:schemeClr val="dk1"/>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1100"/>
              <a:buNone/>
            </a:pPr>
            <a:endParaRPr sz="40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SzPts val="1100"/>
              <a:buNone/>
            </a:pPr>
            <a:endParaRPr sz="3900" dirty="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SzPts val="1100"/>
              <a:buNone/>
            </a:pPr>
            <a:endParaRPr sz="1800" dirty="0">
              <a:solidFill>
                <a:schemeClr val="dk1"/>
              </a:solidFill>
            </a:endParaRPr>
          </a:p>
          <a:p>
            <a:pPr marL="0" lvl="0" indent="0" algn="just" rtl="0">
              <a:lnSpc>
                <a:spcPct val="115000"/>
              </a:lnSpc>
              <a:spcBef>
                <a:spcPts val="0"/>
              </a:spcBef>
              <a:spcAft>
                <a:spcPts val="0"/>
              </a:spcAft>
              <a:buClr>
                <a:schemeClr val="dk1"/>
              </a:buClr>
              <a:buSzPts val="1100"/>
              <a:buFont typeface="Arial"/>
              <a:buNone/>
            </a:pPr>
            <a:endParaRPr sz="1800" dirty="0">
              <a:solidFill>
                <a:schemeClr val="dk1"/>
              </a:solidFill>
            </a:endParaRPr>
          </a:p>
        </p:txBody>
      </p:sp>
      <p:sp>
        <p:nvSpPr>
          <p:cNvPr id="27" name="Google Shape;27;p4"/>
          <p:cNvSpPr/>
          <p:nvPr/>
        </p:nvSpPr>
        <p:spPr>
          <a:xfrm>
            <a:off x="6053178" y="20319377"/>
            <a:ext cx="41700" cy="810600"/>
          </a:xfrm>
          <a:prstGeom prst="rect">
            <a:avLst/>
          </a:prstGeom>
          <a:noFill/>
          <a:ln>
            <a:noFill/>
          </a:ln>
        </p:spPr>
        <p:txBody>
          <a:bodyPr spcFirstLastPara="1" wrap="square" lIns="50450" tIns="25225" rIns="0" bIns="25225" anchor="ctr" anchorCtr="0">
            <a:noAutofit/>
          </a:bodyPr>
          <a:lstStyle/>
          <a:p>
            <a:pPr marL="0" marR="0" lvl="0" indent="0" algn="l" rtl="0">
              <a:spcBef>
                <a:spcPts val="0"/>
              </a:spcBef>
              <a:spcAft>
                <a:spcPts val="0"/>
              </a:spcAft>
              <a:buClr>
                <a:srgbClr val="CC3300"/>
              </a:buClr>
              <a:buSzPts val="2550"/>
              <a:buFont typeface="Noto Sans Symbols"/>
              <a:buNone/>
            </a:pPr>
            <a:endParaRPr sz="3400" b="0" i="0" u="none" strike="noStrike" cap="none">
              <a:solidFill>
                <a:srgbClr val="006300"/>
              </a:solidFill>
              <a:latin typeface="PT Sans"/>
              <a:ea typeface="PT Sans"/>
              <a:cs typeface="PT Sans"/>
              <a:sym typeface="PT Sans"/>
            </a:endParaRPr>
          </a:p>
        </p:txBody>
      </p:sp>
      <p:sp>
        <p:nvSpPr>
          <p:cNvPr id="28" name="Google Shape;28;p4"/>
          <p:cNvSpPr/>
          <p:nvPr/>
        </p:nvSpPr>
        <p:spPr>
          <a:xfrm>
            <a:off x="6053178" y="20319377"/>
            <a:ext cx="41700" cy="810600"/>
          </a:xfrm>
          <a:prstGeom prst="rect">
            <a:avLst/>
          </a:prstGeom>
          <a:noFill/>
          <a:ln>
            <a:noFill/>
          </a:ln>
        </p:spPr>
        <p:txBody>
          <a:bodyPr spcFirstLastPara="1" wrap="square" lIns="50450" tIns="25225" rIns="0" bIns="25225" anchor="ctr" anchorCtr="0">
            <a:noAutofit/>
          </a:bodyPr>
          <a:lstStyle/>
          <a:p>
            <a:pPr marL="0" marR="0" lvl="0" indent="0" algn="l" rtl="0">
              <a:spcBef>
                <a:spcPts val="0"/>
              </a:spcBef>
              <a:spcAft>
                <a:spcPts val="0"/>
              </a:spcAft>
              <a:buClr>
                <a:srgbClr val="CC3300"/>
              </a:buClr>
              <a:buSzPts val="2550"/>
              <a:buFont typeface="Noto Sans Symbols"/>
              <a:buNone/>
            </a:pPr>
            <a:endParaRPr sz="3400" b="0" i="0" u="none" strike="noStrike" cap="none">
              <a:solidFill>
                <a:srgbClr val="006300"/>
              </a:solidFill>
              <a:latin typeface="PT Sans"/>
              <a:ea typeface="PT Sans"/>
              <a:cs typeface="PT Sans"/>
              <a:sym typeface="PT Sans"/>
            </a:endParaRPr>
          </a:p>
        </p:txBody>
      </p:sp>
      <p:sp>
        <p:nvSpPr>
          <p:cNvPr id="29" name="Google Shape;29;p4"/>
          <p:cNvSpPr txBox="1"/>
          <p:nvPr/>
        </p:nvSpPr>
        <p:spPr>
          <a:xfrm>
            <a:off x="21380584" y="4935741"/>
            <a:ext cx="11487016" cy="1073098"/>
          </a:xfrm>
          <a:prstGeom prst="rect">
            <a:avLst/>
          </a:prstGeom>
          <a:solidFill>
            <a:srgbClr val="D21034"/>
          </a:solid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4400" b="1">
                <a:solidFill>
                  <a:srgbClr val="FFFFFF"/>
                </a:solidFill>
              </a:rPr>
              <a:t>RADICAL-Cybertools Design</a:t>
            </a:r>
            <a:endParaRPr sz="4400" b="1">
              <a:solidFill>
                <a:srgbClr val="FFFFFF"/>
              </a:solidFill>
            </a:endParaRPr>
          </a:p>
          <a:p>
            <a:pPr marL="0" marR="0" lvl="0" indent="0" algn="ctr" rtl="0">
              <a:spcBef>
                <a:spcPts val="0"/>
              </a:spcBef>
              <a:spcAft>
                <a:spcPts val="0"/>
              </a:spcAft>
              <a:buNone/>
            </a:pPr>
            <a:endParaRPr sz="4400" b="1">
              <a:solidFill>
                <a:schemeClr val="lt1"/>
              </a:solidFill>
              <a:latin typeface="PT Sans"/>
              <a:ea typeface="PT Sans"/>
              <a:cs typeface="PT Sans"/>
              <a:sym typeface="PT Sans"/>
            </a:endParaRPr>
          </a:p>
        </p:txBody>
      </p:sp>
      <p:sp>
        <p:nvSpPr>
          <p:cNvPr id="30" name="Google Shape;30;p4"/>
          <p:cNvSpPr txBox="1"/>
          <p:nvPr/>
        </p:nvSpPr>
        <p:spPr>
          <a:xfrm>
            <a:off x="16897622" y="22580541"/>
            <a:ext cx="16071578" cy="1118810"/>
          </a:xfrm>
          <a:prstGeom prst="rect">
            <a:avLst/>
          </a:prstGeom>
          <a:solidFill>
            <a:srgbClr val="D2103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dirty="0">
                <a:solidFill>
                  <a:schemeClr val="lt1"/>
                </a:solidFill>
                <a:latin typeface="PT Sans"/>
                <a:ea typeface="PT Sans"/>
                <a:cs typeface="PT Sans"/>
                <a:sym typeface="PT Sans"/>
              </a:rPr>
              <a:t>SEALS</a:t>
            </a:r>
            <a:endParaRPr dirty="0"/>
          </a:p>
        </p:txBody>
      </p:sp>
      <p:sp>
        <p:nvSpPr>
          <p:cNvPr id="31" name="Google Shape;31;p4"/>
          <p:cNvSpPr txBox="1"/>
          <p:nvPr/>
        </p:nvSpPr>
        <p:spPr>
          <a:xfrm>
            <a:off x="0" y="38579856"/>
            <a:ext cx="32918400" cy="1054126"/>
          </a:xfrm>
          <a:prstGeom prst="rect">
            <a:avLst/>
          </a:prstGeom>
          <a:solidFill>
            <a:srgbClr val="D21034"/>
          </a:solid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4400" b="1">
                <a:solidFill>
                  <a:srgbClr val="FFFFFF"/>
                </a:solidFill>
              </a:rPr>
              <a:t>Acknowledgement</a:t>
            </a:r>
            <a:endParaRPr sz="4400" b="1">
              <a:solidFill>
                <a:srgbClr val="FFFFFF"/>
              </a:solidFill>
            </a:endParaRPr>
          </a:p>
          <a:p>
            <a:pPr marL="0" marR="0" lvl="0" indent="0" algn="ctr" rtl="0">
              <a:spcBef>
                <a:spcPts val="0"/>
              </a:spcBef>
              <a:spcAft>
                <a:spcPts val="0"/>
              </a:spcAft>
              <a:buNone/>
            </a:pPr>
            <a:endParaRPr sz="4400" b="1">
              <a:solidFill>
                <a:schemeClr val="lt1"/>
              </a:solidFill>
              <a:latin typeface="PT Sans"/>
              <a:ea typeface="PT Sans"/>
              <a:cs typeface="PT Sans"/>
              <a:sym typeface="PT Sans"/>
            </a:endParaRPr>
          </a:p>
        </p:txBody>
      </p:sp>
      <p:sp>
        <p:nvSpPr>
          <p:cNvPr id="32" name="Google Shape;32;p4"/>
          <p:cNvSpPr txBox="1"/>
          <p:nvPr/>
        </p:nvSpPr>
        <p:spPr>
          <a:xfrm>
            <a:off x="224525" y="39813100"/>
            <a:ext cx="31983300" cy="15642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4000" dirty="0">
                <a:solidFill>
                  <a:schemeClr val="dk1"/>
                </a:solidFill>
                <a:latin typeface="Times New Roman"/>
                <a:ea typeface="Times New Roman"/>
                <a:cs typeface="Times New Roman"/>
                <a:sym typeface="Times New Roman"/>
              </a:rPr>
              <a:t>In addition to support from Rutgers we acknowledge financial support of  NSF 1443054.</a:t>
            </a:r>
            <a:endParaRPr sz="40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4000" dirty="0">
              <a:solidFill>
                <a:schemeClr val="dk1"/>
              </a:solidFill>
              <a:latin typeface="Times New Roman"/>
              <a:ea typeface="Times New Roman"/>
              <a:cs typeface="Times New Roman"/>
              <a:sym typeface="Times New Roman"/>
            </a:endParaRPr>
          </a:p>
        </p:txBody>
      </p:sp>
      <p:sp>
        <p:nvSpPr>
          <p:cNvPr id="33" name="Google Shape;33;p4"/>
          <p:cNvSpPr txBox="1"/>
          <p:nvPr/>
        </p:nvSpPr>
        <p:spPr>
          <a:xfrm>
            <a:off x="6754091" y="107575"/>
            <a:ext cx="24480982" cy="1564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6600"/>
              <a:buFont typeface="Noto Sans Symbols"/>
              <a:buNone/>
            </a:pPr>
            <a:r>
              <a:rPr lang="en-US" sz="6600" b="1" dirty="0">
                <a:solidFill>
                  <a:schemeClr val="lt1"/>
                </a:solidFill>
                <a:latin typeface="PT Sans"/>
                <a:ea typeface="PT Sans"/>
                <a:cs typeface="PT Sans"/>
                <a:sym typeface="PT Sans"/>
              </a:rPr>
              <a:t>Enabling Extreme-scale science with RADICAL-</a:t>
            </a:r>
            <a:r>
              <a:rPr lang="en-US" sz="6600" b="1" dirty="0" err="1">
                <a:solidFill>
                  <a:schemeClr val="lt1"/>
                </a:solidFill>
                <a:latin typeface="PT Sans"/>
                <a:ea typeface="PT Sans"/>
                <a:cs typeface="PT Sans"/>
                <a:sym typeface="PT Sans"/>
              </a:rPr>
              <a:t>Cybertools</a:t>
            </a:r>
            <a:endParaRPr sz="6600" b="1" i="0" u="none" strike="noStrike" cap="none" dirty="0">
              <a:solidFill>
                <a:schemeClr val="lt1"/>
              </a:solidFill>
              <a:latin typeface="PT Sans"/>
              <a:ea typeface="PT Sans"/>
              <a:cs typeface="PT Sans"/>
              <a:sym typeface="PT Sans"/>
            </a:endParaRPr>
          </a:p>
        </p:txBody>
      </p:sp>
      <p:sp>
        <p:nvSpPr>
          <p:cNvPr id="34" name="Google Shape;34;p4"/>
          <p:cNvSpPr/>
          <p:nvPr/>
        </p:nvSpPr>
        <p:spPr>
          <a:xfrm>
            <a:off x="6053178" y="-185125"/>
            <a:ext cx="151200" cy="869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C3300"/>
              </a:buClr>
              <a:buSzPts val="2550"/>
              <a:buFont typeface="Noto Sans Symbols"/>
              <a:buNone/>
            </a:pPr>
            <a:endParaRPr sz="3400" b="0" i="0" u="none" strike="noStrike" cap="none">
              <a:solidFill>
                <a:srgbClr val="006300"/>
              </a:solidFill>
              <a:latin typeface="PT Sans"/>
              <a:ea typeface="PT Sans"/>
              <a:cs typeface="PT Sans"/>
              <a:sym typeface="PT Sans"/>
            </a:endParaRPr>
          </a:p>
        </p:txBody>
      </p:sp>
      <p:sp>
        <p:nvSpPr>
          <p:cNvPr id="35" name="Google Shape;35;p4"/>
          <p:cNvSpPr/>
          <p:nvPr/>
        </p:nvSpPr>
        <p:spPr>
          <a:xfrm>
            <a:off x="6053178" y="-434507"/>
            <a:ext cx="151200" cy="869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400" b="0" i="0" u="none" strike="noStrike" cap="none">
              <a:solidFill>
                <a:srgbClr val="006300"/>
              </a:solidFill>
              <a:latin typeface="PT Sans"/>
              <a:ea typeface="PT Sans"/>
              <a:cs typeface="PT Sans"/>
              <a:sym typeface="PT Sans"/>
            </a:endParaRPr>
          </a:p>
        </p:txBody>
      </p:sp>
      <p:sp>
        <p:nvSpPr>
          <p:cNvPr id="36" name="Google Shape;36;p4"/>
          <p:cNvSpPr txBox="1"/>
          <p:nvPr/>
        </p:nvSpPr>
        <p:spPr>
          <a:xfrm>
            <a:off x="50800" y="22580541"/>
            <a:ext cx="16581118" cy="1104672"/>
          </a:xfrm>
          <a:prstGeom prst="rect">
            <a:avLst/>
          </a:prstGeom>
          <a:solidFill>
            <a:srgbClr val="D2103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lt1"/>
                </a:solidFill>
                <a:latin typeface="PT Sans"/>
                <a:ea typeface="PT Sans"/>
                <a:cs typeface="PT Sans"/>
                <a:sym typeface="PT Sans"/>
              </a:rPr>
              <a:t>ASIFT</a:t>
            </a:r>
            <a:endParaRPr sz="4400" b="1" i="0" u="none" strike="noStrike" cap="none">
              <a:solidFill>
                <a:schemeClr val="lt1"/>
              </a:solidFill>
              <a:latin typeface="PT Sans"/>
              <a:ea typeface="PT Sans"/>
              <a:cs typeface="PT Sans"/>
              <a:sym typeface="PT Sans"/>
            </a:endParaRPr>
          </a:p>
        </p:txBody>
      </p:sp>
      <p:sp>
        <p:nvSpPr>
          <p:cNvPr id="37" name="Google Shape;37;p4"/>
          <p:cNvSpPr txBox="1"/>
          <p:nvPr/>
        </p:nvSpPr>
        <p:spPr>
          <a:xfrm>
            <a:off x="21447245" y="6287629"/>
            <a:ext cx="10862700" cy="14031600"/>
          </a:xfrm>
          <a:prstGeom prst="rect">
            <a:avLst/>
          </a:prstGeom>
          <a:noFill/>
          <a:ln>
            <a:noFill/>
          </a:ln>
        </p:spPr>
        <p:txBody>
          <a:bodyPr spcFirstLastPara="1" wrap="square" lIns="91425" tIns="45700" rIns="91425" bIns="45700" anchor="t" anchorCtr="0">
            <a:noAutofit/>
          </a:bodyPr>
          <a:lstStyle/>
          <a:p>
            <a:pPr marL="114300" lvl="0" indent="-38100" algn="l" rtl="0">
              <a:spcBef>
                <a:spcPts val="0"/>
              </a:spcBef>
              <a:spcAft>
                <a:spcPts val="0"/>
              </a:spcAft>
              <a:buNone/>
            </a:pPr>
            <a:r>
              <a:rPr lang="en-US" sz="4000" b="1" dirty="0">
                <a:solidFill>
                  <a:schemeClr val="dk1"/>
                </a:solidFill>
                <a:latin typeface="Times New Roman"/>
                <a:ea typeface="Times New Roman"/>
                <a:cs typeface="Times New Roman"/>
                <a:sym typeface="Times New Roman"/>
              </a:rPr>
              <a:t>RADICAL-</a:t>
            </a:r>
            <a:r>
              <a:rPr lang="en-US" sz="4000" b="1" dirty="0" err="1">
                <a:solidFill>
                  <a:schemeClr val="dk1"/>
                </a:solidFill>
                <a:latin typeface="Times New Roman"/>
                <a:ea typeface="Times New Roman"/>
                <a:cs typeface="Times New Roman"/>
                <a:sym typeface="Times New Roman"/>
              </a:rPr>
              <a:t>Cybertools</a:t>
            </a:r>
            <a:r>
              <a:rPr lang="en-US" sz="4000" dirty="0">
                <a:solidFill>
                  <a:schemeClr val="dk1"/>
                </a:solidFill>
                <a:latin typeface="Times New Roman"/>
                <a:ea typeface="Times New Roman"/>
                <a:cs typeface="Times New Roman"/>
                <a:sym typeface="Times New Roman"/>
              </a:rPr>
              <a:t> are designed and implemented in four functional levels    :</a:t>
            </a:r>
          </a:p>
          <a:p>
            <a:pPr marL="114300" lvl="0" indent="-38100" algn="l" rtl="0">
              <a:spcBef>
                <a:spcPts val="0"/>
              </a:spcBef>
              <a:spcAft>
                <a:spcPts val="0"/>
              </a:spcAft>
              <a:buNone/>
            </a:pPr>
            <a:endParaRPr sz="40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40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40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40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40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None/>
            </a:pPr>
            <a:endParaRPr sz="4000" dirty="0">
              <a:solidFill>
                <a:schemeClr val="dk1"/>
              </a:solidFill>
              <a:latin typeface="Times New Roman"/>
              <a:ea typeface="Times New Roman"/>
              <a:cs typeface="Times New Roman"/>
              <a:sym typeface="Times New Roman"/>
            </a:endParaRPr>
          </a:p>
          <a:p>
            <a:pPr marL="0" lvl="0" indent="0" algn="just" rtl="0">
              <a:spcBef>
                <a:spcPts val="0"/>
              </a:spcBef>
              <a:spcAft>
                <a:spcPts val="0"/>
              </a:spcAft>
              <a:buClr>
                <a:schemeClr val="dk1"/>
              </a:buClr>
              <a:buSzPts val="1100"/>
              <a:buFont typeface="Arial"/>
              <a:buNone/>
            </a:pPr>
            <a:endParaRPr sz="4000" dirty="0">
              <a:solidFill>
                <a:schemeClr val="dk1"/>
              </a:solidFill>
              <a:latin typeface="Times New Roman"/>
              <a:ea typeface="Times New Roman"/>
              <a:cs typeface="Times New Roman"/>
              <a:sym typeface="Times New Roman"/>
            </a:endParaRPr>
          </a:p>
        </p:txBody>
      </p:sp>
      <p:sp>
        <p:nvSpPr>
          <p:cNvPr id="38" name="Google Shape;38;p4"/>
          <p:cNvSpPr txBox="1"/>
          <p:nvPr/>
        </p:nvSpPr>
        <p:spPr>
          <a:xfrm>
            <a:off x="28836634" y="838024"/>
            <a:ext cx="3217800" cy="31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 name="Google Shape;39;p4"/>
          <p:cNvSpPr txBox="1"/>
          <p:nvPr/>
        </p:nvSpPr>
        <p:spPr>
          <a:xfrm>
            <a:off x="11746207" y="4944882"/>
            <a:ext cx="9353400" cy="1086300"/>
          </a:xfrm>
          <a:prstGeom prst="rect">
            <a:avLst/>
          </a:prstGeom>
          <a:solidFill>
            <a:srgbClr val="D21034"/>
          </a:solid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1100"/>
              <a:buNone/>
            </a:pPr>
            <a:r>
              <a:rPr lang="en-US" sz="4400" b="1" dirty="0">
                <a:solidFill>
                  <a:srgbClr val="FFFFFF"/>
                </a:solidFill>
              </a:rPr>
              <a:t>RADICAL-</a:t>
            </a:r>
            <a:r>
              <a:rPr lang="en-US" sz="4400" b="1" dirty="0" err="1">
                <a:solidFill>
                  <a:srgbClr val="FFFFFF"/>
                </a:solidFill>
              </a:rPr>
              <a:t>Cybertools</a:t>
            </a:r>
            <a:r>
              <a:rPr lang="en-US" sz="4400" b="1" dirty="0">
                <a:solidFill>
                  <a:srgbClr val="FFFFFF"/>
                </a:solidFill>
              </a:rPr>
              <a:t> Overview</a:t>
            </a:r>
            <a:endParaRPr sz="4400" b="1" dirty="0">
              <a:solidFill>
                <a:srgbClr val="FFFFFF"/>
              </a:solidFill>
            </a:endParaRPr>
          </a:p>
          <a:p>
            <a:pPr marL="0" marR="0" lvl="0" indent="0" algn="ctr" rtl="0">
              <a:spcBef>
                <a:spcPts val="0"/>
              </a:spcBef>
              <a:spcAft>
                <a:spcPts val="0"/>
              </a:spcAft>
              <a:buNone/>
            </a:pPr>
            <a:endParaRPr sz="4400" b="1" dirty="0">
              <a:solidFill>
                <a:schemeClr val="lt1"/>
              </a:solidFill>
              <a:latin typeface="PT Sans"/>
              <a:ea typeface="PT Sans"/>
              <a:cs typeface="PT Sans"/>
              <a:sym typeface="PT Sans"/>
            </a:endParaRPr>
          </a:p>
        </p:txBody>
      </p:sp>
      <p:sp>
        <p:nvSpPr>
          <p:cNvPr id="40" name="Google Shape;40;p4"/>
          <p:cNvSpPr txBox="1"/>
          <p:nvPr/>
        </p:nvSpPr>
        <p:spPr>
          <a:xfrm>
            <a:off x="21460582" y="7565153"/>
            <a:ext cx="10976700" cy="12320400"/>
          </a:xfrm>
          <a:prstGeom prst="rect">
            <a:avLst/>
          </a:prstGeom>
          <a:noFill/>
          <a:ln>
            <a:noFill/>
          </a:ln>
        </p:spPr>
        <p:txBody>
          <a:bodyPr spcFirstLastPara="1" wrap="square" lIns="91425" tIns="91425" rIns="91425" bIns="91425" anchor="t" anchorCtr="0">
            <a:noAutofit/>
          </a:bodyPr>
          <a:lstStyle/>
          <a:p>
            <a:pPr marL="44450" lvl="0" indent="-14287" algn="just" rtl="0">
              <a:spcBef>
                <a:spcPts val="0"/>
              </a:spcBef>
              <a:spcAft>
                <a:spcPts val="0"/>
              </a:spcAft>
              <a:buClr>
                <a:schemeClr val="dk1"/>
              </a:buClr>
              <a:buFont typeface="Arial"/>
              <a:buNone/>
            </a:pPr>
            <a:r>
              <a:rPr lang="en-US" sz="4000" b="1" dirty="0">
                <a:solidFill>
                  <a:schemeClr val="dk1"/>
                </a:solidFill>
                <a:latin typeface="Times New Roman"/>
                <a:ea typeface="Times New Roman"/>
                <a:cs typeface="Times New Roman"/>
                <a:sym typeface="Times New Roman"/>
              </a:rPr>
              <a:t>(</a:t>
            </a:r>
            <a:r>
              <a:rPr lang="en-US" sz="3600" b="1" dirty="0">
                <a:solidFill>
                  <a:schemeClr val="dk1"/>
                </a:solidFill>
                <a:latin typeface="Times New Roman"/>
                <a:ea typeface="Times New Roman"/>
                <a:cs typeface="Times New Roman"/>
                <a:sym typeface="Times New Roman"/>
              </a:rPr>
              <a:t>L4)Workflow and Application Description :</a:t>
            </a:r>
            <a:endParaRPr sz="3600" b="1" dirty="0">
              <a:solidFill>
                <a:schemeClr val="dk1"/>
              </a:solidFill>
              <a:latin typeface="Times New Roman"/>
              <a:ea typeface="Times New Roman"/>
              <a:cs typeface="Times New Roman"/>
              <a:sym typeface="Times New Roman"/>
            </a:endParaRPr>
          </a:p>
          <a:p>
            <a:pPr marL="914400" lvl="0" indent="-19050" algn="just" rtl="0">
              <a:spcBef>
                <a:spcPts val="0"/>
              </a:spcBef>
              <a:spcAft>
                <a:spcPts val="0"/>
              </a:spcAft>
              <a:buClr>
                <a:schemeClr val="dk1"/>
              </a:buClr>
              <a:buFont typeface="Arial"/>
              <a:buNone/>
            </a:pPr>
            <a:r>
              <a:rPr lang="en-US" sz="3600" dirty="0">
                <a:solidFill>
                  <a:schemeClr val="dk1"/>
                </a:solidFill>
                <a:latin typeface="Times New Roman"/>
                <a:ea typeface="Times New Roman"/>
                <a:cs typeface="Times New Roman"/>
                <a:sym typeface="Times New Roman"/>
              </a:rPr>
              <a:t>Requirements and semantics of applications</a:t>
            </a:r>
          </a:p>
          <a:p>
            <a:pPr marL="914400" lvl="0" indent="-19050" algn="just" rtl="0">
              <a:spcBef>
                <a:spcPts val="0"/>
              </a:spcBef>
              <a:spcAft>
                <a:spcPts val="0"/>
              </a:spcAft>
              <a:buClr>
                <a:schemeClr val="dk1"/>
              </a:buClr>
              <a:buFont typeface="Arial"/>
              <a:buNone/>
            </a:pPr>
            <a:r>
              <a:rPr lang="en-US" sz="3600" dirty="0">
                <a:solidFill>
                  <a:schemeClr val="dk1"/>
                </a:solidFill>
                <a:latin typeface="Times New Roman"/>
                <a:ea typeface="Times New Roman"/>
                <a:cs typeface="Times New Roman"/>
                <a:sym typeface="Times New Roman"/>
              </a:rPr>
              <a:t>and  workflows.</a:t>
            </a:r>
            <a:endParaRPr sz="3600" b="1" dirty="0">
              <a:solidFill>
                <a:schemeClr val="dk1"/>
              </a:solidFill>
              <a:latin typeface="Times New Roman"/>
              <a:ea typeface="Times New Roman"/>
              <a:cs typeface="Times New Roman"/>
              <a:sym typeface="Times New Roman"/>
            </a:endParaRPr>
          </a:p>
          <a:p>
            <a:pPr marL="914400" lvl="0" indent="-19050" algn="just" rtl="0">
              <a:spcBef>
                <a:spcPts val="0"/>
              </a:spcBef>
              <a:spcAft>
                <a:spcPts val="0"/>
              </a:spcAft>
              <a:buClr>
                <a:schemeClr val="dk1"/>
              </a:buClr>
              <a:buFont typeface="Arial"/>
              <a:buNone/>
            </a:pPr>
            <a:r>
              <a:rPr lang="en-US" sz="3600" b="1" dirty="0">
                <a:solidFill>
                  <a:schemeClr val="dk1"/>
                </a:solidFill>
                <a:latin typeface="Times New Roman"/>
                <a:ea typeface="Times New Roman"/>
                <a:cs typeface="Times New Roman"/>
                <a:sym typeface="Times New Roman"/>
              </a:rPr>
              <a:t> </a:t>
            </a:r>
            <a:r>
              <a:rPr lang="en-US" sz="3600" b="1" i="1" dirty="0">
                <a:solidFill>
                  <a:schemeClr val="dk1"/>
                </a:solidFill>
                <a:latin typeface="Times New Roman"/>
                <a:ea typeface="Times New Roman"/>
                <a:cs typeface="Times New Roman"/>
                <a:sym typeface="Times New Roman"/>
              </a:rPr>
              <a:t>  </a:t>
            </a:r>
            <a:r>
              <a:rPr lang="en-US" sz="3600" dirty="0">
                <a:solidFill>
                  <a:schemeClr val="dk1"/>
                </a:solidFill>
                <a:latin typeface="Times New Roman"/>
                <a:ea typeface="Times New Roman"/>
                <a:cs typeface="Times New Roman"/>
                <a:sym typeface="Times New Roman"/>
              </a:rPr>
              <a:t> </a:t>
            </a:r>
            <a:endParaRPr sz="3600" dirty="0">
              <a:solidFill>
                <a:schemeClr val="dk1"/>
              </a:solidFill>
              <a:latin typeface="Times New Roman"/>
              <a:ea typeface="Times New Roman"/>
              <a:cs typeface="Times New Roman"/>
              <a:sym typeface="Times New Roman"/>
            </a:endParaRPr>
          </a:p>
          <a:p>
            <a:pPr marL="44450" lvl="0" indent="-14287" algn="just" rtl="0">
              <a:spcBef>
                <a:spcPts val="0"/>
              </a:spcBef>
              <a:spcAft>
                <a:spcPts val="0"/>
              </a:spcAft>
              <a:buClr>
                <a:schemeClr val="dk1"/>
              </a:buClr>
              <a:buFont typeface="Arial"/>
              <a:buNone/>
            </a:pPr>
            <a:r>
              <a:rPr lang="en-US" sz="3600" b="1" dirty="0">
                <a:solidFill>
                  <a:schemeClr val="dk1"/>
                </a:solidFill>
                <a:latin typeface="Times New Roman"/>
                <a:ea typeface="Times New Roman"/>
                <a:cs typeface="Times New Roman"/>
                <a:sym typeface="Times New Roman"/>
              </a:rPr>
              <a:t>(L3) Workload Management System(WLMS):  </a:t>
            </a:r>
            <a:endParaRPr sz="3600" dirty="0">
              <a:solidFill>
                <a:schemeClr val="dk1"/>
              </a:solidFill>
              <a:latin typeface="Times New Roman"/>
              <a:ea typeface="Times New Roman"/>
              <a:cs typeface="Times New Roman"/>
              <a:sym typeface="Times New Roman"/>
            </a:endParaRPr>
          </a:p>
          <a:p>
            <a:pPr marL="228600" lvl="0" indent="-19050" algn="just" rtl="0">
              <a:spcBef>
                <a:spcPts val="0"/>
              </a:spcBef>
              <a:spcAft>
                <a:spcPts val="0"/>
              </a:spcAft>
              <a:buClr>
                <a:schemeClr val="dk1"/>
              </a:buClr>
              <a:buFont typeface="Arial"/>
              <a:buNone/>
            </a:pPr>
            <a:r>
              <a:rPr lang="en-US" sz="3600" dirty="0">
                <a:solidFill>
                  <a:schemeClr val="dk1"/>
                </a:solidFill>
                <a:latin typeface="Times New Roman"/>
                <a:ea typeface="Times New Roman"/>
                <a:cs typeface="Times New Roman"/>
                <a:sym typeface="Times New Roman"/>
              </a:rPr>
              <a:t>       Responsible for managing and configuring </a:t>
            </a:r>
            <a:endParaRPr sz="3600" dirty="0">
              <a:solidFill>
                <a:schemeClr val="dk1"/>
              </a:solidFill>
              <a:latin typeface="Times New Roman"/>
              <a:ea typeface="Times New Roman"/>
              <a:cs typeface="Times New Roman"/>
              <a:sym typeface="Times New Roman"/>
            </a:endParaRPr>
          </a:p>
          <a:p>
            <a:pPr marL="228600" lvl="0" indent="-19050" algn="just" rtl="0">
              <a:spcBef>
                <a:spcPts val="0"/>
              </a:spcBef>
              <a:spcAft>
                <a:spcPts val="0"/>
              </a:spcAft>
              <a:buClr>
                <a:schemeClr val="dk1"/>
              </a:buClr>
              <a:buFont typeface="Arial"/>
              <a:buNone/>
            </a:pPr>
            <a:r>
              <a:rPr lang="en-US" sz="3600" dirty="0">
                <a:solidFill>
                  <a:schemeClr val="dk1"/>
                </a:solidFill>
                <a:latin typeface="Times New Roman"/>
                <a:ea typeface="Times New Roman"/>
                <a:cs typeface="Times New Roman"/>
                <a:sym typeface="Times New Roman"/>
              </a:rPr>
              <a:t>       the available resources for the given workload.</a:t>
            </a:r>
            <a:endParaRPr sz="3600" dirty="0">
              <a:solidFill>
                <a:schemeClr val="dk1"/>
              </a:solidFill>
              <a:latin typeface="Times New Roman"/>
              <a:ea typeface="Times New Roman"/>
              <a:cs typeface="Times New Roman"/>
              <a:sym typeface="Times New Roman"/>
            </a:endParaRPr>
          </a:p>
          <a:p>
            <a:pPr marL="228600" lvl="0" indent="-19050" algn="just" rtl="0">
              <a:spcBef>
                <a:spcPts val="0"/>
              </a:spcBef>
              <a:spcAft>
                <a:spcPts val="0"/>
              </a:spcAft>
              <a:buClr>
                <a:schemeClr val="dk1"/>
              </a:buClr>
              <a:buFont typeface="Arial"/>
              <a:buNone/>
            </a:pPr>
            <a:endParaRPr sz="3600" dirty="0">
              <a:solidFill>
                <a:schemeClr val="dk1"/>
              </a:solidFill>
              <a:latin typeface="Times New Roman"/>
              <a:ea typeface="Times New Roman"/>
              <a:cs typeface="Times New Roman"/>
              <a:sym typeface="Times New Roman"/>
            </a:endParaRPr>
          </a:p>
          <a:p>
            <a:pPr marL="44450" lvl="0" indent="-14287" algn="just" rtl="0">
              <a:spcBef>
                <a:spcPts val="0"/>
              </a:spcBef>
              <a:spcAft>
                <a:spcPts val="0"/>
              </a:spcAft>
              <a:buClr>
                <a:schemeClr val="dk1"/>
              </a:buClr>
              <a:buFont typeface="Arial"/>
              <a:buNone/>
            </a:pPr>
            <a:r>
              <a:rPr lang="en-US" sz="3600" b="1" dirty="0">
                <a:solidFill>
                  <a:schemeClr val="dk1"/>
                </a:solidFill>
                <a:latin typeface="Times New Roman"/>
                <a:ea typeface="Times New Roman"/>
                <a:cs typeface="Times New Roman"/>
                <a:sym typeface="Times New Roman"/>
              </a:rPr>
              <a:t>(L2) Task Runtime System (TRS):</a:t>
            </a:r>
            <a:r>
              <a:rPr lang="en-US" sz="3600" dirty="0">
                <a:solidFill>
                  <a:schemeClr val="dk1"/>
                </a:solidFill>
                <a:latin typeface="Times New Roman"/>
                <a:ea typeface="Times New Roman"/>
                <a:cs typeface="Times New Roman"/>
                <a:sym typeface="Times New Roman"/>
              </a:rPr>
              <a:t> Responsible for </a:t>
            </a:r>
            <a:endParaRPr sz="3600" dirty="0">
              <a:solidFill>
                <a:schemeClr val="dk1"/>
              </a:solidFill>
              <a:latin typeface="Times New Roman"/>
              <a:ea typeface="Times New Roman"/>
              <a:cs typeface="Times New Roman"/>
              <a:sym typeface="Times New Roman"/>
            </a:endParaRPr>
          </a:p>
          <a:p>
            <a:pPr marL="44450" lvl="0" indent="-14287" algn="just" rtl="0">
              <a:spcBef>
                <a:spcPts val="0"/>
              </a:spcBef>
              <a:spcAft>
                <a:spcPts val="0"/>
              </a:spcAft>
              <a:buClr>
                <a:schemeClr val="dk1"/>
              </a:buClr>
              <a:buFont typeface="Arial"/>
              <a:buNone/>
            </a:pPr>
            <a:r>
              <a:rPr lang="en-US" sz="3600" dirty="0">
                <a:solidFill>
                  <a:schemeClr val="dk1"/>
                </a:solidFill>
                <a:latin typeface="Times New Roman"/>
                <a:ea typeface="Times New Roman"/>
                <a:cs typeface="Times New Roman"/>
                <a:sym typeface="Times New Roman"/>
              </a:rPr>
              <a:t>         their effective and efficient execution on the </a:t>
            </a:r>
            <a:endParaRPr sz="3600" dirty="0">
              <a:solidFill>
                <a:schemeClr val="dk1"/>
              </a:solidFill>
              <a:latin typeface="Times New Roman"/>
              <a:ea typeface="Times New Roman"/>
              <a:cs typeface="Times New Roman"/>
              <a:sym typeface="Times New Roman"/>
            </a:endParaRPr>
          </a:p>
          <a:p>
            <a:pPr marL="44450" lvl="0" indent="-14287" algn="just" rtl="0">
              <a:spcBef>
                <a:spcPts val="0"/>
              </a:spcBef>
              <a:spcAft>
                <a:spcPts val="0"/>
              </a:spcAft>
              <a:buClr>
                <a:schemeClr val="dk1"/>
              </a:buClr>
              <a:buFont typeface="Arial"/>
              <a:buNone/>
            </a:pPr>
            <a:r>
              <a:rPr lang="en-US" sz="3600" dirty="0">
                <a:solidFill>
                  <a:schemeClr val="dk1"/>
                </a:solidFill>
                <a:latin typeface="Times New Roman"/>
                <a:ea typeface="Times New Roman"/>
                <a:cs typeface="Times New Roman"/>
                <a:sym typeface="Times New Roman"/>
              </a:rPr>
              <a:t>         selected resources.</a:t>
            </a:r>
            <a:endParaRPr sz="3600" dirty="0">
              <a:solidFill>
                <a:schemeClr val="dk1"/>
              </a:solidFill>
              <a:latin typeface="Times New Roman"/>
              <a:ea typeface="Times New Roman"/>
              <a:cs typeface="Times New Roman"/>
              <a:sym typeface="Times New Roman"/>
            </a:endParaRPr>
          </a:p>
          <a:p>
            <a:pPr marL="44450" lvl="0" indent="-14287" algn="just" rtl="0">
              <a:spcBef>
                <a:spcPts val="2300"/>
              </a:spcBef>
              <a:spcAft>
                <a:spcPts val="0"/>
              </a:spcAft>
              <a:buClr>
                <a:schemeClr val="dk1"/>
              </a:buClr>
              <a:buFont typeface="Arial"/>
              <a:buNone/>
            </a:pPr>
            <a:r>
              <a:rPr lang="en-US" sz="3600" b="1" dirty="0">
                <a:solidFill>
                  <a:schemeClr val="dk1"/>
                </a:solidFill>
                <a:latin typeface="Times New Roman"/>
                <a:ea typeface="Times New Roman"/>
                <a:cs typeface="Times New Roman"/>
                <a:sym typeface="Times New Roman"/>
              </a:rPr>
              <a:t>(L1) Resources </a:t>
            </a:r>
            <a:endParaRPr sz="4000" dirty="0">
              <a:latin typeface="Times New Roman"/>
              <a:ea typeface="Times New Roman"/>
              <a:cs typeface="Times New Roman"/>
              <a:sym typeface="Times New Roman"/>
            </a:endParaRPr>
          </a:p>
        </p:txBody>
      </p:sp>
      <p:sp>
        <p:nvSpPr>
          <p:cNvPr id="41" name="Google Shape;41;p4"/>
          <p:cNvSpPr txBox="1"/>
          <p:nvPr/>
        </p:nvSpPr>
        <p:spPr>
          <a:xfrm>
            <a:off x="10549851" y="3213732"/>
            <a:ext cx="12831894" cy="1306500"/>
          </a:xfrm>
          <a:prstGeom prst="rect">
            <a:avLst/>
          </a:prstGeom>
          <a:noFill/>
          <a:ln>
            <a:noFill/>
          </a:ln>
        </p:spPr>
        <p:txBody>
          <a:bodyPr spcFirstLastPara="1" wrap="square" lIns="91425" tIns="91425" rIns="91425" bIns="91425" anchor="t" anchorCtr="0">
            <a:noAutofit/>
          </a:bodyPr>
          <a:lstStyle/>
          <a:p>
            <a:pPr marL="0" lvl="0" indent="0" algn="ctr" rtl="0">
              <a:lnSpc>
                <a:spcPct val="70000"/>
              </a:lnSpc>
              <a:spcBef>
                <a:spcPts val="2200"/>
              </a:spcBef>
              <a:spcAft>
                <a:spcPts val="0"/>
              </a:spcAft>
              <a:buClr>
                <a:schemeClr val="dk1"/>
              </a:buClr>
              <a:buFont typeface="Arial"/>
              <a:buNone/>
            </a:pPr>
            <a:r>
              <a:rPr lang="en-US" sz="4400" b="1" dirty="0">
                <a:solidFill>
                  <a:schemeClr val="lt1"/>
                </a:solidFill>
                <a:latin typeface="PT Sans"/>
                <a:ea typeface="PT Sans"/>
                <a:cs typeface="PT Sans"/>
                <a:sym typeface="PT Sans"/>
              </a:rPr>
              <a:t>Advisor: Prof. Shantenu Jha, Dr. Matteo </a:t>
            </a:r>
            <a:r>
              <a:rPr lang="en-US" sz="4400" b="1" dirty="0" err="1">
                <a:solidFill>
                  <a:schemeClr val="lt1"/>
                </a:solidFill>
                <a:latin typeface="PT Sans"/>
                <a:ea typeface="PT Sans"/>
                <a:cs typeface="PT Sans"/>
                <a:sym typeface="PT Sans"/>
              </a:rPr>
              <a:t>Turilli</a:t>
            </a:r>
            <a:endParaRPr dirty="0"/>
          </a:p>
        </p:txBody>
      </p:sp>
      <p:sp>
        <p:nvSpPr>
          <p:cNvPr id="42" name="Google Shape;42;p4"/>
          <p:cNvSpPr txBox="1"/>
          <p:nvPr/>
        </p:nvSpPr>
        <p:spPr>
          <a:xfrm>
            <a:off x="11167923" y="1674445"/>
            <a:ext cx="11459400" cy="621314"/>
          </a:xfrm>
          <a:prstGeom prst="rect">
            <a:avLst/>
          </a:prstGeom>
          <a:noFill/>
          <a:ln>
            <a:noFill/>
          </a:ln>
        </p:spPr>
        <p:txBody>
          <a:bodyPr spcFirstLastPara="1" wrap="square" lIns="91425" tIns="91425" rIns="91425" bIns="91425" anchor="t" anchorCtr="0">
            <a:noAutofit/>
          </a:bodyPr>
          <a:lstStyle/>
          <a:p>
            <a:pPr marL="0" lvl="0" indent="0" algn="ctr" rtl="0">
              <a:lnSpc>
                <a:spcPct val="70000"/>
              </a:lnSpc>
              <a:spcBef>
                <a:spcPts val="0"/>
              </a:spcBef>
              <a:spcAft>
                <a:spcPts val="0"/>
              </a:spcAft>
              <a:buClr>
                <a:schemeClr val="dk1"/>
              </a:buClr>
              <a:buFont typeface="Arial"/>
              <a:buNone/>
            </a:pPr>
            <a:r>
              <a:rPr lang="en-US" sz="4400" b="1" dirty="0">
                <a:solidFill>
                  <a:schemeClr val="lt1"/>
                </a:solidFill>
                <a:latin typeface="PT Sans"/>
                <a:ea typeface="PT Sans"/>
                <a:cs typeface="PT Sans"/>
                <a:sym typeface="PT Sans"/>
              </a:rPr>
              <a:t>Aymen Alsaadi</a:t>
            </a:r>
            <a:endParaRPr sz="4400" b="1" dirty="0">
              <a:solidFill>
                <a:schemeClr val="lt1"/>
              </a:solidFill>
              <a:latin typeface="PT Sans"/>
              <a:ea typeface="PT Sans"/>
              <a:cs typeface="PT Sans"/>
              <a:sym typeface="PT Sans"/>
            </a:endParaRPr>
          </a:p>
        </p:txBody>
      </p:sp>
      <p:sp>
        <p:nvSpPr>
          <p:cNvPr id="43" name="Google Shape;43;p4"/>
          <p:cNvSpPr txBox="1"/>
          <p:nvPr/>
        </p:nvSpPr>
        <p:spPr>
          <a:xfrm>
            <a:off x="50800" y="20866094"/>
            <a:ext cx="32918400" cy="1564200"/>
          </a:xfrm>
          <a:prstGeom prst="rect">
            <a:avLst/>
          </a:prstGeom>
          <a:solidFill>
            <a:srgbClr val="D21034"/>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1">
                <a:solidFill>
                  <a:schemeClr val="lt1"/>
                </a:solidFill>
                <a:latin typeface="PT Sans"/>
                <a:ea typeface="PT Sans"/>
                <a:cs typeface="PT Sans"/>
                <a:sym typeface="PT Sans"/>
              </a:rPr>
              <a:t>Imagery Cyberinfrastructure and Extensible Building blocks to Enhance Research in the Geosciences (ICEBERG)</a:t>
            </a:r>
            <a:endParaRPr/>
          </a:p>
        </p:txBody>
      </p:sp>
      <p:grpSp>
        <p:nvGrpSpPr>
          <p:cNvPr id="44" name="Google Shape;44;p4"/>
          <p:cNvGrpSpPr/>
          <p:nvPr/>
        </p:nvGrpSpPr>
        <p:grpSpPr>
          <a:xfrm>
            <a:off x="11753175" y="13912990"/>
            <a:ext cx="9445456" cy="6398121"/>
            <a:chOff x="304723" y="4017025"/>
            <a:chExt cx="10415102" cy="4120425"/>
          </a:xfrm>
        </p:grpSpPr>
        <p:sp>
          <p:nvSpPr>
            <p:cNvPr id="45" name="Google Shape;45;p4"/>
            <p:cNvSpPr txBox="1"/>
            <p:nvPr/>
          </p:nvSpPr>
          <p:spPr>
            <a:xfrm>
              <a:off x="304725" y="7374250"/>
              <a:ext cx="10415100" cy="763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PT Mono"/>
                  <a:ea typeface="PT Mono"/>
                  <a:cs typeface="PT Mono"/>
                  <a:sym typeface="PT Mono"/>
                </a:rPr>
                <a:t>SAGA (Interoperability Layer)</a:t>
              </a:r>
              <a:endParaRPr sz="1800" dirty="0">
                <a:latin typeface="PT Mono"/>
                <a:ea typeface="PT Mono"/>
                <a:cs typeface="PT Mono"/>
                <a:sym typeface="PT Mono"/>
              </a:endParaRPr>
            </a:p>
          </p:txBody>
        </p:sp>
        <p:sp>
          <p:nvSpPr>
            <p:cNvPr id="46" name="Google Shape;46;p4"/>
            <p:cNvSpPr txBox="1"/>
            <p:nvPr/>
          </p:nvSpPr>
          <p:spPr>
            <a:xfrm>
              <a:off x="304725" y="4017025"/>
              <a:ext cx="10415100" cy="888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PT Mono"/>
                  <a:ea typeface="PT Mono"/>
                  <a:cs typeface="PT Mono"/>
                  <a:sym typeface="PT Mono"/>
                </a:rPr>
                <a:t>Scientific Applications</a:t>
              </a:r>
              <a:endParaRPr sz="1800" dirty="0">
                <a:latin typeface="PT Mono"/>
                <a:ea typeface="PT Mono"/>
                <a:cs typeface="PT Mono"/>
                <a:sym typeface="PT Mono"/>
              </a:endParaRPr>
            </a:p>
          </p:txBody>
        </p:sp>
        <p:sp>
          <p:nvSpPr>
            <p:cNvPr id="47" name="Google Shape;47;p4"/>
            <p:cNvSpPr txBox="1"/>
            <p:nvPr/>
          </p:nvSpPr>
          <p:spPr>
            <a:xfrm>
              <a:off x="304725" y="6385975"/>
              <a:ext cx="10415100" cy="7632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PT Mono"/>
                  <a:ea typeface="PT Mono"/>
                  <a:cs typeface="PT Mono"/>
                  <a:sym typeface="PT Mono"/>
                </a:rPr>
                <a:t>RADICAL-Pilot (Runtime and Resource Management Layer)</a:t>
              </a:r>
              <a:endParaRPr sz="1800" dirty="0">
                <a:latin typeface="PT Mono"/>
                <a:ea typeface="PT Mono"/>
                <a:cs typeface="PT Mono"/>
                <a:sym typeface="PT Mono"/>
              </a:endParaRPr>
            </a:p>
          </p:txBody>
        </p:sp>
        <p:sp>
          <p:nvSpPr>
            <p:cNvPr id="48" name="Google Shape;48;p4"/>
            <p:cNvSpPr txBox="1"/>
            <p:nvPr/>
          </p:nvSpPr>
          <p:spPr>
            <a:xfrm>
              <a:off x="304723" y="5104274"/>
              <a:ext cx="2542200" cy="7632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PT Mono"/>
                  <a:ea typeface="PT Mono"/>
                  <a:cs typeface="PT Mono"/>
                  <a:sym typeface="PT Mono"/>
                </a:rPr>
                <a:t>RepEx</a:t>
              </a:r>
              <a:endParaRPr sz="1800" dirty="0">
                <a:latin typeface="PT Mono"/>
                <a:ea typeface="PT Mono"/>
                <a:cs typeface="PT Mono"/>
                <a:sym typeface="PT Mono"/>
              </a:endParaRPr>
            </a:p>
          </p:txBody>
        </p:sp>
        <p:sp>
          <p:nvSpPr>
            <p:cNvPr id="49" name="Google Shape;49;p4"/>
            <p:cNvSpPr txBox="1"/>
            <p:nvPr/>
          </p:nvSpPr>
          <p:spPr>
            <a:xfrm>
              <a:off x="2967834" y="5092906"/>
              <a:ext cx="2769000" cy="7632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PT Mono"/>
                  <a:ea typeface="PT Mono"/>
                  <a:cs typeface="PT Mono"/>
                  <a:sym typeface="PT Mono"/>
                </a:rPr>
                <a:t>Ensemble-Toolkit</a:t>
              </a:r>
              <a:endParaRPr sz="1800" dirty="0">
                <a:latin typeface="PT Mono"/>
                <a:ea typeface="PT Mono"/>
                <a:cs typeface="PT Mono"/>
                <a:sym typeface="PT Mono"/>
              </a:endParaRPr>
            </a:p>
          </p:txBody>
        </p:sp>
        <p:sp>
          <p:nvSpPr>
            <p:cNvPr id="50" name="Google Shape;50;p4"/>
            <p:cNvSpPr txBox="1"/>
            <p:nvPr/>
          </p:nvSpPr>
          <p:spPr>
            <a:xfrm>
              <a:off x="8126772" y="5111512"/>
              <a:ext cx="2542200" cy="7632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PT Mono"/>
                  <a:ea typeface="PT Mono"/>
                  <a:cs typeface="PT Mono"/>
                  <a:sym typeface="PT Mono"/>
                </a:rPr>
                <a:t>Distributed WMS</a:t>
              </a:r>
              <a:endParaRPr sz="1800" dirty="0">
                <a:latin typeface="PT Mono"/>
                <a:ea typeface="PT Mono"/>
                <a:cs typeface="PT Mono"/>
                <a:sym typeface="PT Mono"/>
              </a:endParaRPr>
            </a:p>
          </p:txBody>
        </p:sp>
        <p:sp>
          <p:nvSpPr>
            <p:cNvPr id="51" name="Google Shape;51;p4"/>
            <p:cNvSpPr txBox="1"/>
            <p:nvPr/>
          </p:nvSpPr>
          <p:spPr>
            <a:xfrm>
              <a:off x="5820997" y="5092900"/>
              <a:ext cx="2205600" cy="7632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PT Mono"/>
                  <a:ea typeface="PT Mono"/>
                  <a:cs typeface="PT Mono"/>
                  <a:sym typeface="PT Mono"/>
                </a:rPr>
                <a:t>MIDAS/SPIDAL</a:t>
              </a:r>
              <a:endParaRPr sz="1800" dirty="0">
                <a:latin typeface="PT Mono"/>
                <a:ea typeface="PT Mono"/>
                <a:cs typeface="PT Mono"/>
                <a:sym typeface="PT Mono"/>
              </a:endParaRPr>
            </a:p>
          </p:txBody>
        </p:sp>
        <p:cxnSp>
          <p:nvCxnSpPr>
            <p:cNvPr id="52" name="Google Shape;52;p4"/>
            <p:cNvCxnSpPr/>
            <p:nvPr/>
          </p:nvCxnSpPr>
          <p:spPr>
            <a:xfrm rot="10800000" flipH="1">
              <a:off x="304725" y="6142948"/>
              <a:ext cx="10350300" cy="300"/>
            </a:xfrm>
            <a:prstGeom prst="straightConnector1">
              <a:avLst/>
            </a:prstGeom>
            <a:noFill/>
            <a:ln w="38100" cap="flat" cmpd="sng">
              <a:solidFill>
                <a:srgbClr val="000000"/>
              </a:solidFill>
              <a:prstDash val="solid"/>
              <a:round/>
              <a:headEnd type="none" w="med" len="med"/>
              <a:tailEnd type="none" w="med" len="med"/>
            </a:ln>
          </p:spPr>
        </p:cxnSp>
      </p:grpSp>
      <p:sp>
        <p:nvSpPr>
          <p:cNvPr id="53" name="Google Shape;53;p4"/>
          <p:cNvSpPr txBox="1"/>
          <p:nvPr/>
        </p:nvSpPr>
        <p:spPr>
          <a:xfrm>
            <a:off x="25111800" y="40006115"/>
            <a:ext cx="3865500" cy="1306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2400" dirty="0">
                <a:solidFill>
                  <a:schemeClr val="dk1"/>
                </a:solidFill>
                <a:highlight>
                  <a:srgbClr val="FCFCFC"/>
                </a:highlight>
                <a:latin typeface="Times New Roman"/>
                <a:ea typeface="Times New Roman"/>
                <a:cs typeface="Times New Roman"/>
                <a:sym typeface="Times New Roman"/>
              </a:rPr>
              <a:t>For more information about our projects scan the QR code</a:t>
            </a:r>
            <a:endParaRPr sz="2400" dirty="0">
              <a:solidFill>
                <a:schemeClr val="dk1"/>
              </a:solidFill>
              <a:latin typeface="Times New Roman"/>
              <a:ea typeface="Times New Roman"/>
              <a:cs typeface="Times New Roman"/>
              <a:sym typeface="Times New Roman"/>
            </a:endParaRPr>
          </a:p>
        </p:txBody>
      </p:sp>
      <p:pic>
        <p:nvPicPr>
          <p:cNvPr id="54" name="Google Shape;54;p4"/>
          <p:cNvPicPr preferRelativeResize="0"/>
          <p:nvPr/>
        </p:nvPicPr>
        <p:blipFill>
          <a:blip r:embed="rId3">
            <a:alphaModFix/>
          </a:blip>
          <a:stretch>
            <a:fillRect/>
          </a:stretch>
        </p:blipFill>
        <p:spPr>
          <a:xfrm>
            <a:off x="30867566" y="39780974"/>
            <a:ext cx="1455607" cy="1455607"/>
          </a:xfrm>
          <a:prstGeom prst="rect">
            <a:avLst/>
          </a:prstGeom>
          <a:noFill/>
          <a:ln>
            <a:noFill/>
          </a:ln>
        </p:spPr>
      </p:pic>
      <p:pic>
        <p:nvPicPr>
          <p:cNvPr id="55" name="Google Shape;55;p4"/>
          <p:cNvPicPr preferRelativeResize="0"/>
          <p:nvPr/>
        </p:nvPicPr>
        <p:blipFill>
          <a:blip r:embed="rId4">
            <a:alphaModFix/>
          </a:blip>
          <a:stretch>
            <a:fillRect/>
          </a:stretch>
        </p:blipFill>
        <p:spPr>
          <a:xfrm>
            <a:off x="28977208" y="39879974"/>
            <a:ext cx="1455627" cy="1455627"/>
          </a:xfrm>
          <a:prstGeom prst="rect">
            <a:avLst/>
          </a:prstGeom>
          <a:noFill/>
          <a:ln>
            <a:noFill/>
          </a:ln>
        </p:spPr>
      </p:pic>
      <p:sp>
        <p:nvSpPr>
          <p:cNvPr id="56" name="Google Shape;56;p4"/>
          <p:cNvSpPr txBox="1"/>
          <p:nvPr/>
        </p:nvSpPr>
        <p:spPr>
          <a:xfrm>
            <a:off x="16965798" y="23703318"/>
            <a:ext cx="8603700" cy="13217100"/>
          </a:xfrm>
          <a:prstGeom prst="rect">
            <a:avLst/>
          </a:prstGeom>
          <a:noFill/>
          <a:ln>
            <a:noFill/>
          </a:ln>
        </p:spPr>
        <p:txBody>
          <a:bodyPr spcFirstLastPara="1" wrap="square" lIns="91425" tIns="91425" rIns="91425" bIns="91425" anchor="t" anchorCtr="0">
            <a:noAutofit/>
          </a:bodyPr>
          <a:lstStyle/>
          <a:p>
            <a:pPr marL="457200" lvl="0" indent="-482600" algn="just" rtl="0">
              <a:spcBef>
                <a:spcPts val="0"/>
              </a:spcBef>
              <a:spcAft>
                <a:spcPts val="0"/>
              </a:spcAft>
              <a:buSzPts val="4000"/>
              <a:buFont typeface="Times New Roman"/>
              <a:buChar char="●"/>
            </a:pPr>
            <a:r>
              <a:rPr lang="en-US" sz="4000" dirty="0">
                <a:latin typeface="Times New Roman"/>
                <a:ea typeface="Times New Roman"/>
                <a:cs typeface="Times New Roman"/>
                <a:sym typeface="Times New Roman"/>
              </a:rPr>
              <a:t>High-resolution satellite imagery have been integrated with efficient </a:t>
            </a:r>
            <a:r>
              <a:rPr lang="en-US" sz="4000" dirty="0" err="1">
                <a:latin typeface="Times New Roman"/>
                <a:ea typeface="Times New Roman"/>
                <a:cs typeface="Times New Roman"/>
                <a:sym typeface="Times New Roman"/>
              </a:rPr>
              <a:t>algo-rithms</a:t>
            </a:r>
            <a:r>
              <a:rPr lang="en-US" sz="4000" dirty="0">
                <a:latin typeface="Times New Roman"/>
                <a:ea typeface="Times New Roman"/>
                <a:cs typeface="Times New Roman"/>
                <a:sym typeface="Times New Roman"/>
              </a:rPr>
              <a:t> for seal detection and image processing strategies. </a:t>
            </a:r>
            <a:endParaRPr sz="4000" dirty="0">
              <a:latin typeface="Times New Roman"/>
              <a:ea typeface="Times New Roman"/>
              <a:cs typeface="Times New Roman"/>
              <a:sym typeface="Times New Roman"/>
            </a:endParaRPr>
          </a:p>
          <a:p>
            <a:pPr marL="457200" lvl="0" indent="0" algn="just" rtl="0">
              <a:spcBef>
                <a:spcPts val="0"/>
              </a:spcBef>
              <a:spcAft>
                <a:spcPts val="0"/>
              </a:spcAft>
              <a:buNone/>
            </a:pPr>
            <a:endParaRPr sz="4000" dirty="0">
              <a:latin typeface="Times New Roman"/>
              <a:ea typeface="Times New Roman"/>
              <a:cs typeface="Times New Roman"/>
              <a:sym typeface="Times New Roman"/>
            </a:endParaRPr>
          </a:p>
          <a:p>
            <a:pPr marL="457200" lvl="0" indent="-482600" algn="just" rtl="0">
              <a:spcBef>
                <a:spcPts val="0"/>
              </a:spcBef>
              <a:spcAft>
                <a:spcPts val="0"/>
              </a:spcAft>
              <a:buSzPts val="4000"/>
              <a:buFont typeface="Times New Roman"/>
              <a:buChar char="●"/>
            </a:pPr>
            <a:r>
              <a:rPr lang="en-US" sz="4000" dirty="0">
                <a:latin typeface="Times New Roman"/>
                <a:ea typeface="Times New Roman"/>
                <a:cs typeface="Times New Roman"/>
                <a:sym typeface="Times New Roman"/>
              </a:rPr>
              <a:t>This exemplifies the need for greater collaboration between polar scientists and the HPC community.</a:t>
            </a:r>
            <a:endParaRPr sz="4000" dirty="0">
              <a:latin typeface="Times New Roman"/>
              <a:ea typeface="Times New Roman"/>
              <a:cs typeface="Times New Roman"/>
              <a:sym typeface="Times New Roman"/>
            </a:endParaRPr>
          </a:p>
          <a:p>
            <a:pPr marL="457200" lvl="0" indent="0" algn="just" rtl="0">
              <a:spcBef>
                <a:spcPts val="0"/>
              </a:spcBef>
              <a:spcAft>
                <a:spcPts val="0"/>
              </a:spcAft>
              <a:buNone/>
            </a:pPr>
            <a:endParaRPr sz="4000" dirty="0">
              <a:latin typeface="Times New Roman"/>
              <a:ea typeface="Times New Roman"/>
              <a:cs typeface="Times New Roman"/>
              <a:sym typeface="Times New Roman"/>
            </a:endParaRPr>
          </a:p>
          <a:p>
            <a:pPr marL="457200" lvl="0" indent="-482600" algn="just" rtl="0">
              <a:spcBef>
                <a:spcPts val="0"/>
              </a:spcBef>
              <a:spcAft>
                <a:spcPts val="0"/>
              </a:spcAft>
              <a:buClr>
                <a:srgbClr val="000000"/>
              </a:buClr>
              <a:buSzPts val="4000"/>
              <a:buFont typeface="Times New Roman"/>
              <a:buChar char="●"/>
            </a:pPr>
            <a:r>
              <a:rPr lang="en-US" sz="4000" dirty="0">
                <a:solidFill>
                  <a:srgbClr val="000000"/>
                </a:solidFill>
                <a:latin typeface="Times New Roman"/>
                <a:ea typeface="Times New Roman"/>
                <a:cs typeface="Times New Roman"/>
                <a:sym typeface="Times New Roman"/>
              </a:rPr>
              <a:t>Distributed Computing Frameworks for satellite imagery:</a:t>
            </a:r>
            <a:endParaRPr sz="4000" dirty="0">
              <a:latin typeface="Times New Roman"/>
              <a:ea typeface="Times New Roman"/>
              <a:cs typeface="Times New Roman"/>
              <a:sym typeface="Times New Roman"/>
            </a:endParaRPr>
          </a:p>
          <a:p>
            <a:pPr marL="914400" lvl="1" indent="-482600" algn="just" rtl="0">
              <a:spcBef>
                <a:spcPts val="0"/>
              </a:spcBef>
              <a:spcAft>
                <a:spcPts val="0"/>
              </a:spcAft>
              <a:buClr>
                <a:srgbClr val="000000"/>
              </a:buClr>
              <a:buSzPts val="4000"/>
              <a:buFont typeface="Times New Roman"/>
              <a:buChar char="○"/>
            </a:pPr>
            <a:r>
              <a:rPr lang="en-US" sz="4000" dirty="0">
                <a:solidFill>
                  <a:srgbClr val="000000"/>
                </a:solidFill>
                <a:latin typeface="Times New Roman"/>
                <a:ea typeface="Times New Roman"/>
                <a:cs typeface="Times New Roman"/>
                <a:sym typeface="Times New Roman"/>
              </a:rPr>
              <a:t>High-resolution satellite imagery can be used to detect pack ice seals </a:t>
            </a:r>
            <a:endParaRPr sz="4000" dirty="0">
              <a:latin typeface="Times New Roman"/>
              <a:ea typeface="Times New Roman"/>
              <a:cs typeface="Times New Roman"/>
              <a:sym typeface="Times New Roman"/>
            </a:endParaRPr>
          </a:p>
          <a:p>
            <a:pPr marL="914400" lvl="1" indent="-482600" algn="l" rtl="0">
              <a:spcBef>
                <a:spcPts val="0"/>
              </a:spcBef>
              <a:spcAft>
                <a:spcPts val="0"/>
              </a:spcAft>
              <a:buClr>
                <a:srgbClr val="000000"/>
              </a:buClr>
              <a:buSzPts val="4000"/>
              <a:buFont typeface="Times New Roman"/>
              <a:buChar char="○"/>
            </a:pPr>
            <a:r>
              <a:rPr lang="en-US" sz="4000" dirty="0">
                <a:latin typeface="Times New Roman"/>
                <a:ea typeface="Times New Roman"/>
                <a:cs typeface="Times New Roman"/>
                <a:sym typeface="Times New Roman"/>
              </a:rPr>
              <a:t>C</a:t>
            </a:r>
            <a:r>
              <a:rPr lang="en-US" sz="4000" dirty="0">
                <a:solidFill>
                  <a:srgbClr val="000000"/>
                </a:solidFill>
                <a:latin typeface="Times New Roman"/>
                <a:ea typeface="Times New Roman"/>
                <a:cs typeface="Times New Roman"/>
                <a:sym typeface="Times New Roman"/>
              </a:rPr>
              <a:t>lassification must be done using automated algorithms that are computationally intensive.</a:t>
            </a:r>
            <a:endParaRPr sz="4000" dirty="0">
              <a:solidFill>
                <a:srgbClr val="000000"/>
              </a:solidFill>
              <a:latin typeface="Times New Roman"/>
              <a:ea typeface="Times New Roman"/>
              <a:cs typeface="Times New Roman"/>
              <a:sym typeface="Times New Roman"/>
            </a:endParaRPr>
          </a:p>
          <a:p>
            <a:pPr marL="914400" lvl="0" indent="0" algn="l" rtl="0">
              <a:spcBef>
                <a:spcPts val="0"/>
              </a:spcBef>
              <a:spcAft>
                <a:spcPts val="0"/>
              </a:spcAft>
              <a:buNone/>
            </a:pPr>
            <a:endParaRPr sz="4000" dirty="0">
              <a:latin typeface="Times New Roman"/>
              <a:ea typeface="Times New Roman"/>
              <a:cs typeface="Times New Roman"/>
              <a:sym typeface="Times New Roman"/>
            </a:endParaRPr>
          </a:p>
          <a:p>
            <a:pPr marL="457200" lvl="0" indent="-482600" algn="l" rtl="0">
              <a:spcBef>
                <a:spcPts val="0"/>
              </a:spcBef>
              <a:spcAft>
                <a:spcPts val="0"/>
              </a:spcAft>
              <a:buClr>
                <a:srgbClr val="000000"/>
              </a:buClr>
              <a:buSzPts val="4000"/>
              <a:buFont typeface="Times New Roman"/>
              <a:buChar char="●"/>
            </a:pPr>
            <a:r>
              <a:rPr lang="en-US" sz="4000" dirty="0">
                <a:solidFill>
                  <a:srgbClr val="212529"/>
                </a:solidFill>
                <a:highlight>
                  <a:srgbClr val="FFFFFF"/>
                </a:highlight>
                <a:latin typeface="Times New Roman"/>
                <a:ea typeface="Times New Roman"/>
                <a:cs typeface="Times New Roman"/>
                <a:sym typeface="Times New Roman"/>
              </a:rPr>
              <a:t>It will provide key information on the health and evolution of the Southern Ocean ecosystem</a:t>
            </a:r>
            <a:endParaRPr sz="4000" dirty="0">
              <a:latin typeface="Times New Roman"/>
              <a:ea typeface="Times New Roman"/>
              <a:cs typeface="Times New Roman"/>
              <a:sym typeface="Times New Roman"/>
            </a:endParaRPr>
          </a:p>
        </p:txBody>
      </p:sp>
      <p:pic>
        <p:nvPicPr>
          <p:cNvPr id="57" name="Google Shape;57;p4" descr="Image result for crabeater seal"/>
          <p:cNvPicPr preferRelativeResize="0"/>
          <p:nvPr/>
        </p:nvPicPr>
        <p:blipFill rotWithShape="1">
          <a:blip r:embed="rId5">
            <a:alphaModFix/>
          </a:blip>
          <a:srcRect/>
          <a:stretch/>
        </p:blipFill>
        <p:spPr>
          <a:xfrm>
            <a:off x="25717855" y="23817250"/>
            <a:ext cx="6611400" cy="3683100"/>
          </a:xfrm>
          <a:prstGeom prst="rect">
            <a:avLst/>
          </a:prstGeom>
          <a:noFill/>
          <a:ln>
            <a:noFill/>
          </a:ln>
        </p:spPr>
      </p:pic>
      <p:grpSp>
        <p:nvGrpSpPr>
          <p:cNvPr id="58" name="Google Shape;58;p4"/>
          <p:cNvGrpSpPr/>
          <p:nvPr/>
        </p:nvGrpSpPr>
        <p:grpSpPr>
          <a:xfrm>
            <a:off x="25727918" y="27695029"/>
            <a:ext cx="6676044" cy="5157537"/>
            <a:chOff x="599950" y="21417587"/>
            <a:chExt cx="5641887" cy="4620207"/>
          </a:xfrm>
        </p:grpSpPr>
        <p:grpSp>
          <p:nvGrpSpPr>
            <p:cNvPr id="59" name="Google Shape;59;p4"/>
            <p:cNvGrpSpPr/>
            <p:nvPr/>
          </p:nvGrpSpPr>
          <p:grpSpPr>
            <a:xfrm>
              <a:off x="605147" y="21417587"/>
              <a:ext cx="5636690" cy="4620207"/>
              <a:chOff x="691120" y="22138410"/>
              <a:chExt cx="5451871" cy="4797225"/>
            </a:xfrm>
          </p:grpSpPr>
          <p:grpSp>
            <p:nvGrpSpPr>
              <p:cNvPr id="60" name="Google Shape;60;p4"/>
              <p:cNvGrpSpPr/>
              <p:nvPr/>
            </p:nvGrpSpPr>
            <p:grpSpPr>
              <a:xfrm>
                <a:off x="700184" y="22138410"/>
                <a:ext cx="5442807" cy="3570900"/>
                <a:chOff x="6792625" y="1606974"/>
                <a:chExt cx="5442807" cy="3570900"/>
              </a:xfrm>
            </p:grpSpPr>
            <p:pic>
              <p:nvPicPr>
                <p:cNvPr id="61" name="Google Shape;61;p4"/>
                <p:cNvPicPr preferRelativeResize="0"/>
                <p:nvPr/>
              </p:nvPicPr>
              <p:blipFill rotWithShape="1">
                <a:blip r:embed="rId6">
                  <a:alphaModFix/>
                </a:blip>
                <a:srcRect l="63418" t="309" b="59492"/>
                <a:stretch/>
              </p:blipFill>
              <p:spPr>
                <a:xfrm>
                  <a:off x="6792625" y="1606974"/>
                  <a:ext cx="5442807" cy="3570900"/>
                </a:xfrm>
                <a:prstGeom prst="rect">
                  <a:avLst/>
                </a:prstGeom>
                <a:noFill/>
                <a:ln>
                  <a:noFill/>
                </a:ln>
              </p:spPr>
            </p:pic>
            <p:cxnSp>
              <p:nvCxnSpPr>
                <p:cNvPr id="62" name="Google Shape;62;p4"/>
                <p:cNvCxnSpPr/>
                <p:nvPr/>
              </p:nvCxnSpPr>
              <p:spPr>
                <a:xfrm flipH="1">
                  <a:off x="9172991" y="2396079"/>
                  <a:ext cx="1015200" cy="550200"/>
                </a:xfrm>
                <a:prstGeom prst="straightConnector1">
                  <a:avLst/>
                </a:prstGeom>
                <a:noFill/>
                <a:ln w="19050" cap="flat" cmpd="sng">
                  <a:solidFill>
                    <a:srgbClr val="FFFFFF"/>
                  </a:solidFill>
                  <a:prstDash val="solid"/>
                  <a:miter lim="8000"/>
                  <a:headEnd type="none" w="sm" len="sm"/>
                  <a:tailEnd type="stealth" w="med" len="med"/>
                </a:ln>
              </p:spPr>
            </p:cxnSp>
            <p:sp>
              <p:nvSpPr>
                <p:cNvPr id="63" name="Google Shape;63;p4"/>
                <p:cNvSpPr txBox="1"/>
                <p:nvPr/>
              </p:nvSpPr>
              <p:spPr>
                <a:xfrm>
                  <a:off x="9754418" y="1974703"/>
                  <a:ext cx="2139300" cy="127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a:solidFill>
                        <a:srgbClr val="FFFFFF"/>
                      </a:solidFill>
                      <a:latin typeface="Calibri"/>
                      <a:ea typeface="Calibri"/>
                      <a:cs typeface="Calibri"/>
                      <a:sym typeface="Calibri"/>
                    </a:rPr>
                    <a:t>Each black object here is a seal</a:t>
                  </a:r>
                  <a:endParaRPr sz="3000" dirty="0"/>
                </a:p>
              </p:txBody>
            </p:sp>
          </p:grpSp>
          <p:sp>
            <p:nvSpPr>
              <p:cNvPr id="64" name="Google Shape;64;p4"/>
              <p:cNvSpPr/>
              <p:nvPr/>
            </p:nvSpPr>
            <p:spPr>
              <a:xfrm>
                <a:off x="691120" y="25731735"/>
                <a:ext cx="5425200" cy="1203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000">
                    <a:solidFill>
                      <a:srgbClr val="000000"/>
                    </a:solidFill>
                    <a:latin typeface="Times New Roman"/>
                    <a:ea typeface="Times New Roman"/>
                    <a:cs typeface="Times New Roman"/>
                    <a:sym typeface="Times New Roman"/>
                  </a:rPr>
                  <a:t>Seal haul out on </a:t>
                </a:r>
                <a:r>
                  <a:rPr lang="en-US" sz="3000">
                    <a:latin typeface="Times New Roman"/>
                    <a:ea typeface="Times New Roman"/>
                    <a:cs typeface="Times New Roman"/>
                    <a:sym typeface="Times New Roman"/>
                  </a:rPr>
                  <a:t>HRS image</a:t>
                </a:r>
                <a:r>
                  <a:rPr lang="en-US" sz="3000">
                    <a:solidFill>
                      <a:srgbClr val="000000"/>
                    </a:solidFill>
                  </a:rPr>
                  <a:t> </a:t>
                </a:r>
                <a:endParaRPr sz="3000"/>
              </a:p>
            </p:txBody>
          </p:sp>
        </p:grpSp>
        <p:sp>
          <p:nvSpPr>
            <p:cNvPr id="65" name="Google Shape;65;p4"/>
            <p:cNvSpPr txBox="1"/>
            <p:nvPr/>
          </p:nvSpPr>
          <p:spPr>
            <a:xfrm>
              <a:off x="599950" y="22050894"/>
              <a:ext cx="3200100" cy="375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a:solidFill>
                    <a:srgbClr val="FFFFFF"/>
                  </a:solidFill>
                  <a:latin typeface="Calibri"/>
                  <a:ea typeface="Calibri"/>
                  <a:cs typeface="Calibri"/>
                  <a:sym typeface="Calibri"/>
                </a:rPr>
                <a:t>Crack on the sea ice</a:t>
              </a:r>
              <a:endParaRPr sz="3000"/>
            </a:p>
          </p:txBody>
        </p:sp>
        <p:cxnSp>
          <p:nvCxnSpPr>
            <p:cNvPr id="66" name="Google Shape;66;p4"/>
            <p:cNvCxnSpPr/>
            <p:nvPr/>
          </p:nvCxnSpPr>
          <p:spPr>
            <a:xfrm>
              <a:off x="1959257" y="22553695"/>
              <a:ext cx="308100" cy="336900"/>
            </a:xfrm>
            <a:prstGeom prst="straightConnector1">
              <a:avLst/>
            </a:prstGeom>
            <a:noFill/>
            <a:ln w="19050" cap="flat" cmpd="sng">
              <a:solidFill>
                <a:srgbClr val="FFFFFF"/>
              </a:solidFill>
              <a:prstDash val="solid"/>
              <a:miter lim="8000"/>
              <a:headEnd type="none" w="sm" len="sm"/>
              <a:tailEnd type="stealth" w="med" len="med"/>
            </a:ln>
          </p:spPr>
        </p:cxnSp>
      </p:grpSp>
      <p:pic>
        <p:nvPicPr>
          <p:cNvPr id="67" name="Google Shape;67;p4" descr="poster_jpeg.jpeg"/>
          <p:cNvPicPr preferRelativeResize="0"/>
          <p:nvPr/>
        </p:nvPicPr>
        <p:blipFill>
          <a:blip r:embed="rId7">
            <a:alphaModFix/>
          </a:blip>
          <a:stretch>
            <a:fillRect/>
          </a:stretch>
        </p:blipFill>
        <p:spPr>
          <a:xfrm>
            <a:off x="25712498" y="33047078"/>
            <a:ext cx="6643167" cy="4435797"/>
          </a:xfrm>
          <a:prstGeom prst="rect">
            <a:avLst/>
          </a:prstGeom>
          <a:noFill/>
          <a:ln w="19050" cap="flat" cmpd="sng">
            <a:solidFill>
              <a:srgbClr val="44546A"/>
            </a:solidFill>
            <a:prstDash val="solid"/>
            <a:round/>
            <a:headEnd type="none" w="sm" len="sm"/>
            <a:tailEnd type="none" w="sm" len="sm"/>
          </a:ln>
        </p:spPr>
      </p:pic>
      <p:sp>
        <p:nvSpPr>
          <p:cNvPr id="68" name="Google Shape;68;p4"/>
          <p:cNvSpPr txBox="1"/>
          <p:nvPr/>
        </p:nvSpPr>
        <p:spPr>
          <a:xfrm>
            <a:off x="467600" y="23964350"/>
            <a:ext cx="8603700" cy="14164500"/>
          </a:xfrm>
          <a:prstGeom prst="rect">
            <a:avLst/>
          </a:prstGeom>
          <a:noFill/>
          <a:ln>
            <a:noFill/>
          </a:ln>
        </p:spPr>
        <p:txBody>
          <a:bodyPr spcFirstLastPara="1" wrap="square" lIns="91425" tIns="91425" rIns="91425" bIns="91425" anchor="t" anchorCtr="0">
            <a:noAutofit/>
          </a:bodyPr>
          <a:lstStyle/>
          <a:p>
            <a:pPr marL="457200" lvl="0" indent="-476250" algn="just" rtl="0">
              <a:spcBef>
                <a:spcPts val="0"/>
              </a:spcBef>
              <a:spcAft>
                <a:spcPts val="0"/>
              </a:spcAft>
              <a:buSzPts val="3900"/>
              <a:buFont typeface="Times New Roman"/>
              <a:buChar char="●"/>
            </a:pPr>
            <a:r>
              <a:rPr lang="en-US" sz="3900" dirty="0">
                <a:solidFill>
                  <a:schemeClr val="dk1"/>
                </a:solidFill>
                <a:latin typeface="Times New Roman"/>
                <a:ea typeface="Times New Roman"/>
                <a:cs typeface="Times New Roman"/>
                <a:sym typeface="Times New Roman"/>
              </a:rPr>
              <a:t>A set of combined algorithms made available through the ICEBERG project were used to automatically geolocate old aerial or satellite imagery using database of well-known geolocated and orthorectified imagery.</a:t>
            </a:r>
            <a:endParaRPr sz="3900" dirty="0">
              <a:solidFill>
                <a:schemeClr val="dk1"/>
              </a:solidFill>
              <a:latin typeface="Times New Roman"/>
              <a:ea typeface="Times New Roman"/>
              <a:cs typeface="Times New Roman"/>
              <a:sym typeface="Times New Roman"/>
            </a:endParaRPr>
          </a:p>
          <a:p>
            <a:pPr marL="457200" lvl="0" indent="-476250" algn="l" rtl="0">
              <a:spcBef>
                <a:spcPts val="0"/>
              </a:spcBef>
              <a:spcAft>
                <a:spcPts val="0"/>
              </a:spcAft>
              <a:buSzPts val="3900"/>
              <a:buFont typeface="Times New Roman"/>
              <a:buChar char="●"/>
            </a:pPr>
            <a:r>
              <a:rPr lang="en-US" sz="3900" dirty="0">
                <a:solidFill>
                  <a:schemeClr val="dk1"/>
                </a:solidFill>
                <a:latin typeface="Times New Roman"/>
                <a:ea typeface="Times New Roman"/>
                <a:cs typeface="Times New Roman"/>
                <a:sym typeface="Times New Roman"/>
              </a:rPr>
              <a:t>From an airborne or satellite image, ASIFT will:</a:t>
            </a:r>
            <a:endParaRPr sz="3900" dirty="0">
              <a:solidFill>
                <a:schemeClr val="dk1"/>
              </a:solidFill>
              <a:latin typeface="Times New Roman"/>
              <a:ea typeface="Times New Roman"/>
              <a:cs typeface="Times New Roman"/>
              <a:sym typeface="Times New Roman"/>
            </a:endParaRPr>
          </a:p>
          <a:p>
            <a:pPr marL="1028700" lvl="0" indent="-476250" algn="l" rtl="0">
              <a:spcBef>
                <a:spcPts val="0"/>
              </a:spcBef>
              <a:spcAft>
                <a:spcPts val="0"/>
              </a:spcAft>
              <a:buClr>
                <a:schemeClr val="dk1"/>
              </a:buClr>
              <a:buSzPts val="3900"/>
              <a:buFont typeface="Times New Roman"/>
              <a:buChar char="○"/>
            </a:pPr>
            <a:r>
              <a:rPr lang="en-US" sz="3900" dirty="0">
                <a:solidFill>
                  <a:schemeClr val="dk1"/>
                </a:solidFill>
                <a:latin typeface="Times New Roman"/>
                <a:ea typeface="Times New Roman"/>
                <a:cs typeface="Times New Roman"/>
                <a:sym typeface="Times New Roman"/>
              </a:rPr>
              <a:t>Pin down where that photo was taken</a:t>
            </a:r>
            <a:endParaRPr sz="3900" dirty="0">
              <a:solidFill>
                <a:schemeClr val="dk1"/>
              </a:solidFill>
              <a:latin typeface="Times New Roman"/>
              <a:ea typeface="Times New Roman"/>
              <a:cs typeface="Times New Roman"/>
              <a:sym typeface="Times New Roman"/>
            </a:endParaRPr>
          </a:p>
          <a:p>
            <a:pPr marL="1028700" lvl="0" indent="-476250" algn="l" rtl="0">
              <a:spcBef>
                <a:spcPts val="0"/>
              </a:spcBef>
              <a:spcAft>
                <a:spcPts val="0"/>
              </a:spcAft>
              <a:buClr>
                <a:schemeClr val="dk1"/>
              </a:buClr>
              <a:buSzPts val="3900"/>
              <a:buFont typeface="Times New Roman"/>
              <a:buChar char="○"/>
            </a:pPr>
            <a:r>
              <a:rPr lang="en-US" sz="3900" dirty="0">
                <a:solidFill>
                  <a:schemeClr val="dk1"/>
                </a:solidFill>
                <a:latin typeface="Times New Roman"/>
                <a:ea typeface="Times New Roman"/>
                <a:cs typeface="Times New Roman"/>
                <a:sym typeface="Times New Roman"/>
              </a:rPr>
              <a:t>Automatically determine a likely set of geolocated ground control points for the image.</a:t>
            </a:r>
            <a:endParaRPr sz="3900" dirty="0">
              <a:solidFill>
                <a:schemeClr val="dk1"/>
              </a:solidFill>
              <a:latin typeface="Times New Roman"/>
              <a:ea typeface="Times New Roman"/>
              <a:cs typeface="Times New Roman"/>
              <a:sym typeface="Times New Roman"/>
            </a:endParaRPr>
          </a:p>
          <a:p>
            <a:pPr marL="457200" lvl="0" indent="-476250" algn="just" rtl="0">
              <a:spcBef>
                <a:spcPts val="0"/>
              </a:spcBef>
              <a:spcAft>
                <a:spcPts val="0"/>
              </a:spcAft>
              <a:buClr>
                <a:schemeClr val="dk1"/>
              </a:buClr>
              <a:buSzPts val="3900"/>
              <a:buFont typeface="Times New Roman"/>
              <a:buChar char="●"/>
            </a:pPr>
            <a:r>
              <a:rPr lang="en-US" sz="3900" dirty="0">
                <a:solidFill>
                  <a:schemeClr val="dk1"/>
                </a:solidFill>
                <a:latin typeface="Times New Roman"/>
                <a:ea typeface="Times New Roman"/>
                <a:cs typeface="Times New Roman"/>
                <a:sym typeface="Times New Roman"/>
              </a:rPr>
              <a:t>High-resolution satellite imagery can be used.</a:t>
            </a:r>
            <a:endParaRPr sz="3900" dirty="0">
              <a:solidFill>
                <a:schemeClr val="dk1"/>
              </a:solidFill>
              <a:latin typeface="Times New Roman"/>
              <a:ea typeface="Times New Roman"/>
              <a:cs typeface="Times New Roman"/>
              <a:sym typeface="Times New Roman"/>
            </a:endParaRPr>
          </a:p>
          <a:p>
            <a:pPr marL="457200" lvl="0" indent="-476250" algn="just" rtl="0">
              <a:spcBef>
                <a:spcPts val="0"/>
              </a:spcBef>
              <a:spcAft>
                <a:spcPts val="0"/>
              </a:spcAft>
              <a:buClr>
                <a:schemeClr val="dk1"/>
              </a:buClr>
              <a:buSzPts val="3900"/>
              <a:buFont typeface="Times New Roman"/>
              <a:buChar char="●"/>
            </a:pPr>
            <a:r>
              <a:rPr lang="en-US" sz="3900" dirty="0">
                <a:solidFill>
                  <a:schemeClr val="dk1"/>
                </a:solidFill>
                <a:latin typeface="Times New Roman"/>
                <a:ea typeface="Times New Roman"/>
                <a:cs typeface="Times New Roman"/>
                <a:sym typeface="Times New Roman"/>
              </a:rPr>
              <a:t>Matching process must be done using automated algorithms that are </a:t>
            </a:r>
            <a:r>
              <a:rPr lang="en-US" sz="3900" dirty="0" err="1">
                <a:solidFill>
                  <a:schemeClr val="dk1"/>
                </a:solidFill>
                <a:latin typeface="Times New Roman"/>
                <a:ea typeface="Times New Roman"/>
                <a:cs typeface="Times New Roman"/>
                <a:sym typeface="Times New Roman"/>
              </a:rPr>
              <a:t>compu-tationally</a:t>
            </a:r>
            <a:r>
              <a:rPr lang="en-US" sz="3900" dirty="0">
                <a:solidFill>
                  <a:schemeClr val="dk1"/>
                </a:solidFill>
                <a:latin typeface="Times New Roman"/>
                <a:ea typeface="Times New Roman"/>
                <a:cs typeface="Times New Roman"/>
                <a:sym typeface="Times New Roman"/>
              </a:rPr>
              <a:t> intensive.</a:t>
            </a:r>
            <a:endParaRPr sz="3900" dirty="0">
              <a:solidFill>
                <a:schemeClr val="dk1"/>
              </a:solidFill>
              <a:latin typeface="Times New Roman"/>
              <a:ea typeface="Times New Roman"/>
              <a:cs typeface="Times New Roman"/>
              <a:sym typeface="Times New Roman"/>
            </a:endParaRPr>
          </a:p>
          <a:p>
            <a:pPr marL="457200" lvl="0" indent="-482600" algn="just" rtl="0">
              <a:spcBef>
                <a:spcPts val="0"/>
              </a:spcBef>
              <a:spcAft>
                <a:spcPts val="0"/>
              </a:spcAft>
              <a:buClr>
                <a:schemeClr val="dk1"/>
              </a:buClr>
              <a:buSzPts val="4000"/>
              <a:buFont typeface="Times New Roman"/>
              <a:buChar char="●"/>
            </a:pPr>
            <a:r>
              <a:rPr lang="en-US" sz="4000" dirty="0">
                <a:solidFill>
                  <a:schemeClr val="dk1"/>
                </a:solidFill>
                <a:latin typeface="Times New Roman"/>
                <a:ea typeface="Times New Roman"/>
                <a:cs typeface="Times New Roman"/>
                <a:sym typeface="Times New Roman"/>
              </a:rPr>
              <a:t>we will be able to match more than 2000 images  and geolocate them with an approximate location of each photo with the RCT.</a:t>
            </a:r>
            <a:endParaRPr sz="3900" dirty="0">
              <a:solidFill>
                <a:schemeClr val="dk1"/>
              </a:solidFill>
              <a:latin typeface="Times New Roman"/>
              <a:ea typeface="Times New Roman"/>
              <a:cs typeface="Times New Roman"/>
              <a:sym typeface="Times New Roman"/>
            </a:endParaRPr>
          </a:p>
        </p:txBody>
      </p:sp>
      <p:pic>
        <p:nvPicPr>
          <p:cNvPr id="69" name="Google Shape;69;p4"/>
          <p:cNvPicPr preferRelativeResize="0"/>
          <p:nvPr/>
        </p:nvPicPr>
        <p:blipFill>
          <a:blip r:embed="rId8">
            <a:alphaModFix/>
          </a:blip>
          <a:stretch>
            <a:fillRect/>
          </a:stretch>
        </p:blipFill>
        <p:spPr>
          <a:xfrm>
            <a:off x="9133450" y="33326800"/>
            <a:ext cx="7515939" cy="3882075"/>
          </a:xfrm>
          <a:prstGeom prst="rect">
            <a:avLst/>
          </a:prstGeom>
          <a:noFill/>
          <a:ln>
            <a:noFill/>
          </a:ln>
        </p:spPr>
      </p:pic>
      <p:pic>
        <p:nvPicPr>
          <p:cNvPr id="70" name="Google Shape;70;p4"/>
          <p:cNvPicPr preferRelativeResize="0"/>
          <p:nvPr/>
        </p:nvPicPr>
        <p:blipFill>
          <a:blip r:embed="rId9">
            <a:alphaModFix/>
          </a:blip>
          <a:stretch>
            <a:fillRect/>
          </a:stretch>
        </p:blipFill>
        <p:spPr>
          <a:xfrm>
            <a:off x="12858743" y="24207906"/>
            <a:ext cx="3725141" cy="7892472"/>
          </a:xfrm>
          <a:prstGeom prst="rect">
            <a:avLst/>
          </a:prstGeom>
          <a:noFill/>
          <a:ln>
            <a:noFill/>
          </a:ln>
        </p:spPr>
      </p:pic>
      <p:pic>
        <p:nvPicPr>
          <p:cNvPr id="71" name="Google Shape;71;p4"/>
          <p:cNvPicPr preferRelativeResize="0"/>
          <p:nvPr/>
        </p:nvPicPr>
        <p:blipFill>
          <a:blip r:embed="rId10">
            <a:alphaModFix/>
          </a:blip>
          <a:stretch>
            <a:fillRect/>
          </a:stretch>
        </p:blipFill>
        <p:spPr>
          <a:xfrm>
            <a:off x="9133600" y="24207900"/>
            <a:ext cx="3725150" cy="3858676"/>
          </a:xfrm>
          <a:prstGeom prst="rect">
            <a:avLst/>
          </a:prstGeom>
          <a:noFill/>
          <a:ln>
            <a:noFill/>
          </a:ln>
        </p:spPr>
      </p:pic>
      <p:pic>
        <p:nvPicPr>
          <p:cNvPr id="72" name="Google Shape;72;p4"/>
          <p:cNvPicPr preferRelativeResize="0"/>
          <p:nvPr/>
        </p:nvPicPr>
        <p:blipFill>
          <a:blip r:embed="rId11">
            <a:alphaModFix/>
          </a:blip>
          <a:stretch>
            <a:fillRect/>
          </a:stretch>
        </p:blipFill>
        <p:spPr>
          <a:xfrm>
            <a:off x="9133600" y="28241700"/>
            <a:ext cx="3725150" cy="3858674"/>
          </a:xfrm>
          <a:prstGeom prst="rect">
            <a:avLst/>
          </a:prstGeom>
          <a:noFill/>
          <a:ln>
            <a:noFill/>
          </a:ln>
        </p:spPr>
      </p:pic>
      <p:cxnSp>
        <p:nvCxnSpPr>
          <p:cNvPr id="73" name="Google Shape;73;p4"/>
          <p:cNvCxnSpPr/>
          <p:nvPr/>
        </p:nvCxnSpPr>
        <p:spPr>
          <a:xfrm rot="10800000" flipH="1">
            <a:off x="15045709" y="33298500"/>
            <a:ext cx="346800" cy="85500"/>
          </a:xfrm>
          <a:prstGeom prst="straightConnector1">
            <a:avLst/>
          </a:prstGeom>
          <a:noFill/>
          <a:ln w="9525" cap="flat" cmpd="sng">
            <a:solidFill>
              <a:srgbClr val="FFFFFF"/>
            </a:solidFill>
            <a:prstDash val="solid"/>
            <a:round/>
            <a:headEnd type="none" w="med" len="med"/>
            <a:tailEnd type="triangle" w="med" len="med"/>
          </a:ln>
        </p:spPr>
      </p:cxnSp>
      <p:sp>
        <p:nvSpPr>
          <p:cNvPr id="74" name="Google Shape;74;p4"/>
          <p:cNvSpPr txBox="1"/>
          <p:nvPr/>
        </p:nvSpPr>
        <p:spPr>
          <a:xfrm>
            <a:off x="15392536" y="33047824"/>
            <a:ext cx="1136700" cy="16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FF"/>
                </a:solidFill>
              </a:rPr>
              <a:t>Each line indicates that there is  a matching point in this area</a:t>
            </a:r>
            <a:endParaRPr dirty="0">
              <a:solidFill>
                <a:srgbClr val="FFFFFF"/>
              </a:solidFill>
            </a:endParaRPr>
          </a:p>
        </p:txBody>
      </p:sp>
      <p:pic>
        <p:nvPicPr>
          <p:cNvPr id="75" name="Google Shape;75;p4"/>
          <p:cNvPicPr preferRelativeResize="0"/>
          <p:nvPr/>
        </p:nvPicPr>
        <p:blipFill>
          <a:blip r:embed="rId12">
            <a:alphaModFix/>
          </a:blip>
          <a:stretch>
            <a:fillRect/>
          </a:stretch>
        </p:blipFill>
        <p:spPr>
          <a:xfrm>
            <a:off x="22480979" y="14528942"/>
            <a:ext cx="9300599" cy="5881014"/>
          </a:xfrm>
          <a:prstGeom prst="rect">
            <a:avLst/>
          </a:prstGeom>
          <a:noFill/>
          <a:ln>
            <a:noFill/>
          </a:ln>
        </p:spPr>
      </p:pic>
      <p:sp>
        <p:nvSpPr>
          <p:cNvPr id="76" name="Google Shape;76;p4"/>
          <p:cNvSpPr txBox="1"/>
          <p:nvPr/>
        </p:nvSpPr>
        <p:spPr>
          <a:xfrm>
            <a:off x="439200" y="10905879"/>
            <a:ext cx="10976700" cy="7205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4000" b="1" dirty="0">
                <a:solidFill>
                  <a:schemeClr val="dk1"/>
                </a:solidFill>
                <a:latin typeface="Times New Roman"/>
                <a:ea typeface="Times New Roman"/>
                <a:cs typeface="Times New Roman"/>
                <a:sym typeface="Times New Roman"/>
              </a:rPr>
              <a:t>The RADICAL</a:t>
            </a:r>
            <a:r>
              <a:rPr lang="en-US" sz="4000" dirty="0">
                <a:solidFill>
                  <a:schemeClr val="dk1"/>
                </a:solidFill>
                <a:latin typeface="Times New Roman"/>
                <a:ea typeface="Times New Roman"/>
                <a:cs typeface="Times New Roman"/>
                <a:sym typeface="Times New Roman"/>
              </a:rPr>
              <a:t> team uses high-performance </a:t>
            </a:r>
            <a:r>
              <a:rPr lang="en-US" sz="4000" dirty="0" err="1">
                <a:solidFill>
                  <a:schemeClr val="dk1"/>
                </a:solidFill>
                <a:latin typeface="Times New Roman"/>
                <a:ea typeface="Times New Roman"/>
                <a:cs typeface="Times New Roman"/>
                <a:sym typeface="Times New Roman"/>
              </a:rPr>
              <a:t>distri-buted</a:t>
            </a:r>
            <a:r>
              <a:rPr lang="en-US" sz="4000" dirty="0">
                <a:solidFill>
                  <a:schemeClr val="dk1"/>
                </a:solidFill>
                <a:latin typeface="Times New Roman"/>
                <a:ea typeface="Times New Roman"/>
                <a:cs typeface="Times New Roman"/>
                <a:sym typeface="Times New Roman"/>
              </a:rPr>
              <a:t> computing to advance diverse science and engineering problems at scale, in ways that would not be possible without RADICAL solutions.  The RADICAL team has enhanced research in several domains, from  biomolecular sciences to high energy physics and polar science. We have designed and developed RADICAL-</a:t>
            </a:r>
            <a:r>
              <a:rPr lang="en-US" sz="4000" dirty="0" err="1">
                <a:solidFill>
                  <a:schemeClr val="dk1"/>
                </a:solidFill>
                <a:latin typeface="Times New Roman"/>
                <a:ea typeface="Times New Roman"/>
                <a:cs typeface="Times New Roman"/>
                <a:sym typeface="Times New Roman"/>
              </a:rPr>
              <a:t>Cybertools</a:t>
            </a:r>
            <a:r>
              <a:rPr lang="en-US" sz="4000" dirty="0">
                <a:solidFill>
                  <a:schemeClr val="dk1"/>
                </a:solidFill>
                <a:latin typeface="Times New Roman"/>
                <a:ea typeface="Times New Roman"/>
                <a:cs typeface="Times New Roman"/>
                <a:sym typeface="Times New Roman"/>
              </a:rPr>
              <a:t>, which is des-</a:t>
            </a:r>
            <a:r>
              <a:rPr lang="en-US" sz="4000" dirty="0" err="1">
                <a:solidFill>
                  <a:schemeClr val="dk1"/>
                </a:solidFill>
                <a:latin typeface="Times New Roman"/>
                <a:ea typeface="Times New Roman"/>
                <a:cs typeface="Times New Roman"/>
                <a:sym typeface="Times New Roman"/>
              </a:rPr>
              <a:t>cribed</a:t>
            </a:r>
            <a:r>
              <a:rPr lang="en-US" sz="4000" dirty="0">
                <a:solidFill>
                  <a:schemeClr val="dk1"/>
                </a:solidFill>
                <a:latin typeface="Times New Roman"/>
                <a:ea typeface="Times New Roman"/>
                <a:cs typeface="Times New Roman"/>
                <a:sym typeface="Times New Roman"/>
              </a:rPr>
              <a:t> next.</a:t>
            </a:r>
            <a:endParaRPr sz="4000" dirty="0">
              <a:latin typeface="Times New Roman"/>
              <a:ea typeface="Times New Roman"/>
              <a:cs typeface="Times New Roman"/>
              <a:sym typeface="Times New Roman"/>
            </a:endParaRPr>
          </a:p>
        </p:txBody>
      </p:sp>
      <p:sp>
        <p:nvSpPr>
          <p:cNvPr id="77" name="Google Shape;77;p4"/>
          <p:cNvSpPr txBox="1"/>
          <p:nvPr/>
        </p:nvSpPr>
        <p:spPr>
          <a:xfrm>
            <a:off x="439200" y="18334828"/>
            <a:ext cx="10976700" cy="2302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4000" dirty="0">
                <a:solidFill>
                  <a:schemeClr val="dk1"/>
                </a:solidFill>
                <a:highlight>
                  <a:schemeClr val="lt1"/>
                </a:highlight>
                <a:latin typeface="Times New Roman"/>
                <a:ea typeface="Times New Roman"/>
                <a:cs typeface="Times New Roman"/>
                <a:sym typeface="Times New Roman"/>
              </a:rPr>
              <a:t>You can </a:t>
            </a:r>
            <a:r>
              <a:rPr lang="en-US" sz="4000" b="1" dirty="0">
                <a:solidFill>
                  <a:schemeClr val="dk1"/>
                </a:solidFill>
                <a:latin typeface="Times New Roman"/>
                <a:ea typeface="Times New Roman"/>
                <a:cs typeface="Times New Roman"/>
                <a:sym typeface="Times New Roman"/>
              </a:rPr>
              <a:t> </a:t>
            </a:r>
            <a:r>
              <a:rPr lang="en-US" sz="4000" dirty="0">
                <a:solidFill>
                  <a:schemeClr val="dk1"/>
                </a:solidFill>
                <a:highlight>
                  <a:schemeClr val="lt1"/>
                </a:highlight>
                <a:latin typeface="Times New Roman"/>
                <a:ea typeface="Times New Roman"/>
                <a:cs typeface="Times New Roman"/>
                <a:sym typeface="Times New Roman"/>
              </a:rPr>
              <a:t>find currently active and past research projects the Lab was involved with:</a:t>
            </a:r>
          </a:p>
          <a:p>
            <a:pPr marL="0" lvl="0" indent="0" algn="just" rtl="0">
              <a:lnSpc>
                <a:spcPct val="115000"/>
              </a:lnSpc>
              <a:spcBef>
                <a:spcPts val="0"/>
              </a:spcBef>
              <a:spcAft>
                <a:spcPts val="0"/>
              </a:spcAft>
              <a:buClr>
                <a:schemeClr val="dk1"/>
              </a:buClr>
              <a:buSzPts val="1100"/>
              <a:buFont typeface="Arial"/>
              <a:buNone/>
            </a:pPr>
            <a:r>
              <a:rPr lang="en-US" sz="4000" u="sng" dirty="0">
                <a:solidFill>
                  <a:schemeClr val="dk1"/>
                </a:solidFill>
                <a:latin typeface="Times New Roman"/>
                <a:ea typeface="Times New Roman"/>
                <a:cs typeface="Times New Roman"/>
                <a:sym typeface="Times New Roman"/>
                <a:hlinkClick r:id="rId13"/>
              </a:rPr>
              <a:t>http://radical.rutgers.edu/projects.</a:t>
            </a:r>
            <a:endParaRPr sz="40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4000" dirty="0">
              <a:latin typeface="Times New Roman"/>
              <a:ea typeface="Times New Roman"/>
              <a:cs typeface="Times New Roman"/>
              <a:sym typeface="Times New Roman"/>
            </a:endParaRPr>
          </a:p>
        </p:txBody>
      </p:sp>
      <p:sp>
        <p:nvSpPr>
          <p:cNvPr id="78" name="Google Shape;78;p4"/>
          <p:cNvSpPr/>
          <p:nvPr/>
        </p:nvSpPr>
        <p:spPr>
          <a:xfrm>
            <a:off x="9133450" y="32449200"/>
            <a:ext cx="7498200" cy="9453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900">
                <a:solidFill>
                  <a:srgbClr val="24292E"/>
                </a:solidFill>
                <a:highlight>
                  <a:srgbClr val="FFFFFF"/>
                </a:highlight>
                <a:latin typeface="Times New Roman"/>
                <a:ea typeface="Times New Roman"/>
                <a:cs typeface="Times New Roman"/>
                <a:sym typeface="Times New Roman"/>
              </a:rPr>
              <a:t> WorldView satellite tiles over Antarctica's Dry Valleys in 2010 and 2016</a:t>
            </a:r>
            <a:r>
              <a:rPr lang="en-US" sz="2900">
                <a:solidFill>
                  <a:srgbClr val="000000"/>
                </a:solidFill>
                <a:latin typeface="Times New Roman"/>
                <a:ea typeface="Times New Roman"/>
                <a:cs typeface="Times New Roman"/>
                <a:sym typeface="Times New Roman"/>
              </a:rPr>
              <a:t> </a:t>
            </a:r>
            <a:endParaRPr sz="29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UF_master_portrait">
  <a:themeElements>
    <a:clrScheme name="UF_master_portrai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552</Words>
  <Application>Microsoft Office PowerPoint</Application>
  <PresentationFormat>Custom</PresentationFormat>
  <Paragraphs>72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PT Sans</vt:lpstr>
      <vt:lpstr>Calibri</vt:lpstr>
      <vt:lpstr>Times New Roman</vt:lpstr>
      <vt:lpstr>Arial</vt:lpstr>
      <vt:lpstr>Noto Sans Symbols</vt:lpstr>
      <vt:lpstr>PT Mono</vt:lpstr>
      <vt:lpstr>UF_master_portrait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Aymen Alsaadi</cp:lastModifiedBy>
  <cp:revision>10</cp:revision>
  <dcterms:modified xsi:type="dcterms:W3CDTF">2018-11-09T21:58:20Z</dcterms:modified>
</cp:coreProperties>
</file>